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73" r:id="rId5"/>
    <p:sldId id="280" r:id="rId6"/>
    <p:sldId id="275" r:id="rId7"/>
    <p:sldId id="276" r:id="rId8"/>
    <p:sldId id="277" r:id="rId9"/>
    <p:sldId id="278" r:id="rId10"/>
    <p:sldId id="262" r:id="rId11"/>
    <p:sldId id="279" r:id="rId12"/>
    <p:sldId id="264" r:id="rId13"/>
    <p:sldId id="265" r:id="rId14"/>
    <p:sldId id="266" r:id="rId15"/>
    <p:sldId id="270" r:id="rId16"/>
    <p:sldId id="267" r:id="rId17"/>
    <p:sldId id="268" r:id="rId18"/>
    <p:sldId id="269" r:id="rId19"/>
    <p:sldId id="281"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1550"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jana Pahljina" userId="8202f8e0-1a00-44fb-89c8-0cc4576c4640" providerId="ADAL" clId="{7444BA21-FD89-4FB2-9FC1-9FD9B9778C5A}"/>
    <pc:docChg chg="modSld">
      <pc:chgData name="Andrijana Pahljina" userId="8202f8e0-1a00-44fb-89c8-0cc4576c4640" providerId="ADAL" clId="{7444BA21-FD89-4FB2-9FC1-9FD9B9778C5A}" dt="2025-11-25T23:23:59.009" v="6" actId="1076"/>
      <pc:docMkLst>
        <pc:docMk/>
      </pc:docMkLst>
      <pc:sldChg chg="modSp mod">
        <pc:chgData name="Andrijana Pahljina" userId="8202f8e0-1a00-44fb-89c8-0cc4576c4640" providerId="ADAL" clId="{7444BA21-FD89-4FB2-9FC1-9FD9B9778C5A}" dt="2025-11-25T23:23:44.592" v="4" actId="1076"/>
        <pc:sldMkLst>
          <pc:docMk/>
          <pc:sldMk cId="1663202189" sldId="264"/>
        </pc:sldMkLst>
        <pc:picChg chg="mod">
          <ac:chgData name="Andrijana Pahljina" userId="8202f8e0-1a00-44fb-89c8-0cc4576c4640" providerId="ADAL" clId="{7444BA21-FD89-4FB2-9FC1-9FD9B9778C5A}" dt="2025-11-25T23:23:44.592" v="4" actId="1076"/>
          <ac:picMkLst>
            <pc:docMk/>
            <pc:sldMk cId="1663202189" sldId="264"/>
            <ac:picMk id="3" creationId="{ECD06E9D-4A3D-F025-43A8-3D1165CFC92E}"/>
          </ac:picMkLst>
        </pc:picChg>
      </pc:sldChg>
      <pc:sldChg chg="modSp mod">
        <pc:chgData name="Andrijana Pahljina" userId="8202f8e0-1a00-44fb-89c8-0cc4576c4640" providerId="ADAL" clId="{7444BA21-FD89-4FB2-9FC1-9FD9B9778C5A}" dt="2025-11-25T23:23:52.543" v="5" actId="1076"/>
        <pc:sldMkLst>
          <pc:docMk/>
          <pc:sldMk cId="4110987412" sldId="265"/>
        </pc:sldMkLst>
        <pc:picChg chg="mod">
          <ac:chgData name="Andrijana Pahljina" userId="8202f8e0-1a00-44fb-89c8-0cc4576c4640" providerId="ADAL" clId="{7444BA21-FD89-4FB2-9FC1-9FD9B9778C5A}" dt="2025-11-25T23:23:52.543" v="5" actId="1076"/>
          <ac:picMkLst>
            <pc:docMk/>
            <pc:sldMk cId="4110987412" sldId="265"/>
            <ac:picMk id="3" creationId="{9BBC2D79-6DB7-8833-2387-1BF87545F721}"/>
          </ac:picMkLst>
        </pc:picChg>
      </pc:sldChg>
      <pc:sldChg chg="modSp mod">
        <pc:chgData name="Andrijana Pahljina" userId="8202f8e0-1a00-44fb-89c8-0cc4576c4640" providerId="ADAL" clId="{7444BA21-FD89-4FB2-9FC1-9FD9B9778C5A}" dt="2025-11-25T23:20:29.548" v="3" actId="14100"/>
        <pc:sldMkLst>
          <pc:docMk/>
          <pc:sldMk cId="1203014724" sldId="274"/>
        </pc:sldMkLst>
        <pc:picChg chg="mod ord">
          <ac:chgData name="Andrijana Pahljina" userId="8202f8e0-1a00-44fb-89c8-0cc4576c4640" providerId="ADAL" clId="{7444BA21-FD89-4FB2-9FC1-9FD9B9778C5A}" dt="2025-11-25T23:20:29.548" v="3" actId="14100"/>
          <ac:picMkLst>
            <pc:docMk/>
            <pc:sldMk cId="1203014724" sldId="274"/>
            <ac:picMk id="4" creationId="{9FD435F7-5967-CABC-8EBC-BB663E20DAFA}"/>
          </ac:picMkLst>
        </pc:picChg>
      </pc:sldChg>
      <pc:sldChg chg="modSp mod">
        <pc:chgData name="Andrijana Pahljina" userId="8202f8e0-1a00-44fb-89c8-0cc4576c4640" providerId="ADAL" clId="{7444BA21-FD89-4FB2-9FC1-9FD9B9778C5A}" dt="2025-11-25T23:23:59.009" v="6" actId="1076"/>
        <pc:sldMkLst>
          <pc:docMk/>
          <pc:sldMk cId="3842756932" sldId="279"/>
        </pc:sldMkLst>
        <pc:picChg chg="mod">
          <ac:chgData name="Andrijana Pahljina" userId="8202f8e0-1a00-44fb-89c8-0cc4576c4640" providerId="ADAL" clId="{7444BA21-FD89-4FB2-9FC1-9FD9B9778C5A}" dt="2025-11-25T23:23:59.009" v="6" actId="1076"/>
          <ac:picMkLst>
            <pc:docMk/>
            <pc:sldMk cId="3842756932" sldId="279"/>
            <ac:picMk id="6" creationId="{7F867374-9F3F-B635-A0D8-827AC3E54C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CDD5E0-D76B-9F98-94FD-54F0C403F09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D4C964D8-C3DD-78DD-5B24-E217BAFD7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A9292E6-3A3D-4A33-29B9-8AD3AC2E2114}"/>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D73DCD52-AD8B-0A67-629E-FF9206A7AB5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BF8DC48-70EF-3077-D30C-5DE533850B03}"/>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159044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A6E770-7E18-F48E-2B62-481C5CAC54F6}"/>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0083B62-3CD6-E0FD-B677-F4145CA7708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1525611-7C87-16CC-E974-6659D650440B}"/>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2453EF7B-9F8A-B362-CB0A-A49CD04F464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A431E97-E020-745A-DD44-8F738E152B69}"/>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159732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29ED4A93-0E11-1F5D-8E9A-61E4FC913B8D}"/>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65F8B92-5A32-19D0-F4E3-EAA2C449103A}"/>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CA11660-D661-70C8-4BD3-84D95051487A}"/>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35DD51EE-311E-24DB-713F-E2B75A9F85E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920A7AE-6BF3-4AEF-2229-FEDB1D7FF894}"/>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72051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B8E294-1EE1-5969-456D-CA65AA292CD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CCE9743-8A64-4582-18C8-D61A1AC6F8D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458C8F2-4008-FB1B-6A8A-3BFA35034CD8}"/>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5FE696C4-A7FB-590C-DA9F-34957F8912E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16D8842-B23E-067E-D320-6CC1CDF9C8ED}"/>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413025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013BCF-3DED-CE35-AD17-0DF6B57439D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6F9EFDC8-A8BD-1125-0EB8-792C026EEC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8E68627-06E1-1C56-8249-5313073B84C2}"/>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1D314400-A2FB-D70B-C526-092944CE96E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59CE8A5-D07D-B368-9216-D2A0EF0CA5B6}"/>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133238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54B65D-F53E-F6F4-8E82-C05D978B9D4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E198A29-BB24-585C-9C90-23AA707F9DD3}"/>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345180C6-E2E7-E51D-BBAE-579E126682FE}"/>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92E7A97C-F47A-6881-21EB-B97427705C5C}"/>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6" name="Rezervirano mjesto podnožja 5">
            <a:extLst>
              <a:ext uri="{FF2B5EF4-FFF2-40B4-BE49-F238E27FC236}">
                <a16:creationId xmlns:a16="http://schemas.microsoft.com/office/drawing/2014/main" id="{6749B3E5-4F5F-3FAA-F0CC-4A6EC4574FF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54A00689-3846-3F12-7BCC-8DF307B0508C}"/>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95969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B6DF00-B940-1850-99CE-26AF60F9B809}"/>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C9C8755-2409-4E8F-B2A7-D57EF0FCD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B5D771B5-4E61-153E-FDF2-2DD0F3E09B81}"/>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4DEB6DEF-1882-CC20-7631-20982E037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63EA3F4E-8A5E-9294-A7F1-4C18FC644568}"/>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5BF03432-A4E8-3818-5D8C-32AE5D29FA9D}"/>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8" name="Rezervirano mjesto podnožja 7">
            <a:extLst>
              <a:ext uri="{FF2B5EF4-FFF2-40B4-BE49-F238E27FC236}">
                <a16:creationId xmlns:a16="http://schemas.microsoft.com/office/drawing/2014/main" id="{41C561F9-97AB-F5DA-1AF0-864558BC49CC}"/>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64C2A8C-970F-6C99-D22E-695970471B00}"/>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187587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B10690-BCD0-9E7A-00B8-98D5A9696992}"/>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FE21685B-CAB1-01A6-086F-9989672D5746}"/>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4" name="Rezervirano mjesto podnožja 3">
            <a:extLst>
              <a:ext uri="{FF2B5EF4-FFF2-40B4-BE49-F238E27FC236}">
                <a16:creationId xmlns:a16="http://schemas.microsoft.com/office/drawing/2014/main" id="{1752A70F-38FD-6E72-62DB-3DB2559C3FE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A2572A00-12A5-8874-0511-A80C47E2A351}"/>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28184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E64583C5-4C6C-18D9-9F0F-674987B229F5}"/>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3" name="Rezervirano mjesto podnožja 2">
            <a:extLst>
              <a:ext uri="{FF2B5EF4-FFF2-40B4-BE49-F238E27FC236}">
                <a16:creationId xmlns:a16="http://schemas.microsoft.com/office/drawing/2014/main" id="{8C32A773-1AF9-CF79-AD37-4200AC3E934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6456D3C6-8AD0-5BDD-FF81-0564B5887436}"/>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19435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CF6D6B-246C-7CF6-2CD2-C3FBFE39277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FB0BCE26-F472-FE98-C2F8-0BD6084A5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01DD3D20-8C5E-37EE-74BE-E0FB93E48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F88E5A3-29B0-3D7A-1378-AFF6233D6434}"/>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6" name="Rezervirano mjesto podnožja 5">
            <a:extLst>
              <a:ext uri="{FF2B5EF4-FFF2-40B4-BE49-F238E27FC236}">
                <a16:creationId xmlns:a16="http://schemas.microsoft.com/office/drawing/2014/main" id="{91639F89-2EE2-F2ED-4D9C-FB7A397A6CE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C1EE380-D07C-B339-0756-08E3D0996C40}"/>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41097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741087-5CB3-1A7F-539B-6DEFC157894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D7648C84-8643-2FEE-74D4-9254E43B3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F4438AB0-DF06-07AC-10C4-5408572B7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A84B1B3-14BF-8B41-DAFA-86E373CDA72F}"/>
              </a:ext>
            </a:extLst>
          </p:cNvPr>
          <p:cNvSpPr>
            <a:spLocks noGrp="1"/>
          </p:cNvSpPr>
          <p:nvPr>
            <p:ph type="dt" sz="half" idx="10"/>
          </p:nvPr>
        </p:nvSpPr>
        <p:spPr/>
        <p:txBody>
          <a:bodyPr/>
          <a:lstStyle/>
          <a:p>
            <a:fld id="{1D39A691-D15F-482F-8FE4-4884976D8E52}" type="datetimeFigureOut">
              <a:rPr lang="hr-HR" smtClean="0"/>
              <a:t>25.11.2025.</a:t>
            </a:fld>
            <a:endParaRPr lang="hr-HR"/>
          </a:p>
        </p:txBody>
      </p:sp>
      <p:sp>
        <p:nvSpPr>
          <p:cNvPr id="6" name="Rezervirano mjesto podnožja 5">
            <a:extLst>
              <a:ext uri="{FF2B5EF4-FFF2-40B4-BE49-F238E27FC236}">
                <a16:creationId xmlns:a16="http://schemas.microsoft.com/office/drawing/2014/main" id="{1AAA25A2-1F89-DB8B-A5E2-ED298ACA3A8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A5FCF39-1619-7BE5-3D25-D9F8BA2FB271}"/>
              </a:ext>
            </a:extLst>
          </p:cNvPr>
          <p:cNvSpPr>
            <a:spLocks noGrp="1"/>
          </p:cNvSpPr>
          <p:nvPr>
            <p:ph type="sldNum" sz="quarter" idx="12"/>
          </p:nvPr>
        </p:nvSpPr>
        <p:spPr/>
        <p:txBody>
          <a:bodyPr/>
          <a:lstStyle/>
          <a:p>
            <a:fld id="{5D133373-6C73-42EF-89D3-DDAB79B801FF}" type="slidenum">
              <a:rPr lang="hr-HR" smtClean="0"/>
              <a:t>‹#›</a:t>
            </a:fld>
            <a:endParaRPr lang="hr-HR"/>
          </a:p>
        </p:txBody>
      </p:sp>
    </p:spTree>
    <p:extLst>
      <p:ext uri="{BB962C8B-B14F-4D97-AF65-F5344CB8AC3E}">
        <p14:creationId xmlns:p14="http://schemas.microsoft.com/office/powerpoint/2010/main" val="396430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C0A6AE60-1E9C-3451-2FD9-16B8151E2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F89C84F-7212-E938-6F9D-AAF447AAD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4951E4B-8C71-87B1-5C3F-67C14A2C2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39A691-D15F-482F-8FE4-4884976D8E52}" type="datetimeFigureOut">
              <a:rPr lang="hr-HR" smtClean="0"/>
              <a:t>25.11.2025.</a:t>
            </a:fld>
            <a:endParaRPr lang="hr-HR"/>
          </a:p>
        </p:txBody>
      </p:sp>
      <p:sp>
        <p:nvSpPr>
          <p:cNvPr id="5" name="Rezervirano mjesto podnožja 4">
            <a:extLst>
              <a:ext uri="{FF2B5EF4-FFF2-40B4-BE49-F238E27FC236}">
                <a16:creationId xmlns:a16="http://schemas.microsoft.com/office/drawing/2014/main" id="{ECB5E662-02D7-FC9D-A146-B7D7F6672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777BF444-2838-6FF2-2E6C-385EC6437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133373-6C73-42EF-89D3-DDAB79B801FF}" type="slidenum">
              <a:rPr lang="hr-HR" smtClean="0"/>
              <a:t>‹#›</a:t>
            </a:fld>
            <a:endParaRPr lang="hr-HR"/>
          </a:p>
        </p:txBody>
      </p:sp>
    </p:spTree>
    <p:extLst>
      <p:ext uri="{BB962C8B-B14F-4D97-AF65-F5344CB8AC3E}">
        <p14:creationId xmlns:p14="http://schemas.microsoft.com/office/powerpoint/2010/main" val="235609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računalo, tekst, izlazni uređaj, osobno računalo&#10;&#10;Sadržaj generiran uz AI možda nije točan.">
            <a:extLst>
              <a:ext uri="{FF2B5EF4-FFF2-40B4-BE49-F238E27FC236}">
                <a16:creationId xmlns:a16="http://schemas.microsoft.com/office/drawing/2014/main" id="{0B015303-B58B-0C0F-BABF-7C6FF817115E}"/>
              </a:ext>
            </a:extLst>
          </p:cNvPr>
          <p:cNvPicPr>
            <a:picLocks noChangeAspect="1"/>
          </p:cNvPicPr>
          <p:nvPr/>
        </p:nvPicPr>
        <p:blipFill>
          <a:blip r:embed="rId2"/>
          <a:srcRect t="461"/>
          <a:stretch>
            <a:fillRect/>
          </a:stretch>
        </p:blipFill>
        <p:spPr>
          <a:xfrm>
            <a:off x="20" y="1282"/>
            <a:ext cx="12191980" cy="6856718"/>
          </a:xfrm>
          <a:prstGeom prst="rect">
            <a:avLst/>
          </a:prstGeom>
        </p:spPr>
      </p:pic>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kstniOkvir 5">
            <a:extLst>
              <a:ext uri="{FF2B5EF4-FFF2-40B4-BE49-F238E27FC236}">
                <a16:creationId xmlns:a16="http://schemas.microsoft.com/office/drawing/2014/main" id="{0C36EF9D-BD58-5BAF-35D6-A5A76F7FD431}"/>
              </a:ext>
            </a:extLst>
          </p:cNvPr>
          <p:cNvSpPr txBox="1"/>
          <p:nvPr/>
        </p:nvSpPr>
        <p:spPr>
          <a:xfrm>
            <a:off x="6350559" y="2280975"/>
            <a:ext cx="6652009" cy="1938992"/>
          </a:xfrm>
          <a:prstGeom prst="rect">
            <a:avLst/>
          </a:prstGeom>
          <a:noFill/>
        </p:spPr>
        <p:txBody>
          <a:bodyPr wrap="square" rtlCol="0">
            <a:spAutoFit/>
          </a:bodyPr>
          <a:lstStyle/>
          <a:p>
            <a:r>
              <a:rPr lang="hr-HR" sz="6000" dirty="0">
                <a:solidFill>
                  <a:schemeClr val="tx2">
                    <a:lumMod val="75000"/>
                    <a:lumOff val="25000"/>
                  </a:schemeClr>
                </a:solidFill>
                <a:latin typeface="Amasis MT Pro Black" panose="02040A04050005020304" pitchFamily="18" charset="-18"/>
                <a:ea typeface="ADLaM Display" panose="02010000000000000000" pitchFamily="2" charset="0"/>
                <a:cs typeface="ADLaM Display" panose="02010000000000000000" pitchFamily="2" charset="0"/>
              </a:rPr>
              <a:t>Radionica – Microsoft 365</a:t>
            </a:r>
          </a:p>
        </p:txBody>
      </p:sp>
      <p:sp>
        <p:nvSpPr>
          <p:cNvPr id="22" name="Rectangle 1">
            <a:extLst>
              <a:ext uri="{FF2B5EF4-FFF2-40B4-BE49-F238E27FC236}">
                <a16:creationId xmlns:a16="http://schemas.microsoft.com/office/drawing/2014/main" id="{A0D4A4E0-E5A8-7A6E-39EF-70D1DDAC59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34" name="TekstniOkvir 33">
            <a:extLst>
              <a:ext uri="{FF2B5EF4-FFF2-40B4-BE49-F238E27FC236}">
                <a16:creationId xmlns:a16="http://schemas.microsoft.com/office/drawing/2014/main" id="{A7F5C6CD-628D-CD97-2B6E-0DED6108A988}"/>
              </a:ext>
            </a:extLst>
          </p:cNvPr>
          <p:cNvSpPr txBox="1"/>
          <p:nvPr/>
        </p:nvSpPr>
        <p:spPr>
          <a:xfrm>
            <a:off x="7797521" y="4800319"/>
            <a:ext cx="4099727" cy="1477328"/>
          </a:xfrm>
          <a:prstGeom prst="rect">
            <a:avLst/>
          </a:prstGeom>
          <a:noFill/>
          <a:ln>
            <a:solidFill>
              <a:schemeClr val="accent1"/>
            </a:solidFill>
          </a:ln>
        </p:spPr>
        <p:txBody>
          <a:bodyPr wrap="square" rtlCol="0">
            <a:spAutoFit/>
          </a:bodyPr>
          <a:lstStyle/>
          <a:p>
            <a:r>
              <a:rPr lang="hr-HR" b="1" u="sng" dirty="0">
                <a:solidFill>
                  <a:schemeClr val="tx2">
                    <a:lumMod val="75000"/>
                    <a:lumOff val="25000"/>
                  </a:schemeClr>
                </a:solidFill>
                <a:latin typeface="Abadi ExtraLight" panose="020F0502020204030204" pitchFamily="34" charset="-18"/>
              </a:rPr>
              <a:t>AMBASADORI DIGITALNE INTELIGENCIJE</a:t>
            </a:r>
          </a:p>
          <a:p>
            <a:r>
              <a:rPr lang="hr-HR" dirty="0">
                <a:solidFill>
                  <a:schemeClr val="tx2">
                    <a:lumMod val="75000"/>
                    <a:lumOff val="25000"/>
                  </a:schemeClr>
                </a:solidFill>
                <a:latin typeface="Abadi ExtraLight" panose="020F0502020204030204" pitchFamily="34" charset="-18"/>
              </a:rPr>
              <a:t>Andrijana Pahljina, Lorena Pahljina, Josip Sović-Padovan, Leon Beg</a:t>
            </a:r>
          </a:p>
          <a:p>
            <a:endParaRPr lang="hr-HR" dirty="0">
              <a:solidFill>
                <a:schemeClr val="tx2">
                  <a:lumMod val="75000"/>
                  <a:lumOff val="25000"/>
                </a:schemeClr>
              </a:solidFill>
              <a:latin typeface="Abadi ExtraLight" panose="020F0502020204030204" pitchFamily="34" charset="-18"/>
            </a:endParaRPr>
          </a:p>
          <a:p>
            <a:r>
              <a:rPr lang="hr-HR" dirty="0">
                <a:solidFill>
                  <a:schemeClr val="tx2">
                    <a:lumMod val="75000"/>
                    <a:lumOff val="25000"/>
                  </a:schemeClr>
                </a:solidFill>
                <a:latin typeface="Abadi ExtraLight" panose="020F0502020204030204" pitchFamily="34" charset="-18"/>
              </a:rPr>
              <a:t>MENTORICA: Aleksandra </a:t>
            </a:r>
            <a:r>
              <a:rPr lang="hr-HR" noProof="1">
                <a:solidFill>
                  <a:schemeClr val="tx2">
                    <a:lumMod val="75000"/>
                    <a:lumOff val="25000"/>
                  </a:schemeClr>
                </a:solidFill>
                <a:latin typeface="Abadi ExtraLight" panose="020F0502020204030204" pitchFamily="34" charset="-18"/>
              </a:rPr>
              <a:t>Brmbota</a:t>
            </a:r>
            <a:endParaRPr lang="hr-HR" dirty="0">
              <a:solidFill>
                <a:schemeClr val="tx2">
                  <a:lumMod val="75000"/>
                  <a:lumOff val="25000"/>
                </a:schemeClr>
              </a:solidFill>
              <a:latin typeface="Abadi ExtraLight" panose="020F0502020204030204" pitchFamily="34" charset="-18"/>
            </a:endParaRPr>
          </a:p>
        </p:txBody>
      </p:sp>
      <p:sp>
        <p:nvSpPr>
          <p:cNvPr id="35" name="TekstniOkvir 34">
            <a:extLst>
              <a:ext uri="{FF2B5EF4-FFF2-40B4-BE49-F238E27FC236}">
                <a16:creationId xmlns:a16="http://schemas.microsoft.com/office/drawing/2014/main" id="{AFC1B561-D6D8-AC52-5F77-B9FE066010D4}"/>
              </a:ext>
            </a:extLst>
          </p:cNvPr>
          <p:cNvSpPr txBox="1"/>
          <p:nvPr/>
        </p:nvSpPr>
        <p:spPr>
          <a:xfrm>
            <a:off x="7797521" y="4219966"/>
            <a:ext cx="3426488" cy="400110"/>
          </a:xfrm>
          <a:prstGeom prst="rect">
            <a:avLst/>
          </a:prstGeom>
          <a:noFill/>
        </p:spPr>
        <p:txBody>
          <a:bodyPr wrap="square" rtlCol="0">
            <a:spAutoFit/>
          </a:bodyPr>
          <a:lstStyle/>
          <a:p>
            <a:r>
              <a:rPr lang="hr-HR" sz="2000" dirty="0">
                <a:solidFill>
                  <a:schemeClr val="tx2">
                    <a:lumMod val="25000"/>
                    <a:lumOff val="75000"/>
                  </a:schemeClr>
                </a:solidFill>
                <a:latin typeface="Amasis MT Pro" panose="02040504050005020304" pitchFamily="18" charset="-18"/>
                <a:cs typeface="Aharoni" panose="02010803020104030203" pitchFamily="2" charset="-79"/>
              </a:rPr>
              <a:t>Rad u One </a:t>
            </a:r>
            <a:r>
              <a:rPr lang="hr-HR" sz="2000" dirty="0" err="1">
                <a:solidFill>
                  <a:schemeClr val="tx2">
                    <a:lumMod val="25000"/>
                    <a:lumOff val="75000"/>
                  </a:schemeClr>
                </a:solidFill>
                <a:latin typeface="Amasis MT Pro" panose="02040504050005020304" pitchFamily="18" charset="-18"/>
                <a:cs typeface="Aharoni" panose="02010803020104030203" pitchFamily="2" charset="-79"/>
              </a:rPr>
              <a:t>Drive</a:t>
            </a:r>
            <a:r>
              <a:rPr lang="hr-HR" sz="2000" dirty="0">
                <a:solidFill>
                  <a:schemeClr val="tx2">
                    <a:lumMod val="25000"/>
                    <a:lumOff val="75000"/>
                  </a:schemeClr>
                </a:solidFill>
                <a:latin typeface="Amasis MT Pro" panose="02040504050005020304" pitchFamily="18" charset="-18"/>
                <a:cs typeface="Aharoni" panose="02010803020104030203" pitchFamily="2" charset="-79"/>
              </a:rPr>
              <a:t>-u</a:t>
            </a:r>
          </a:p>
        </p:txBody>
      </p:sp>
      <p:sp>
        <p:nvSpPr>
          <p:cNvPr id="36" name="Freeform 4">
            <a:extLst>
              <a:ext uri="{FF2B5EF4-FFF2-40B4-BE49-F238E27FC236}">
                <a16:creationId xmlns:a16="http://schemas.microsoft.com/office/drawing/2014/main" id="{503B70B7-D99E-BFE1-031F-3B3B9B074A4F}"/>
              </a:ext>
            </a:extLst>
          </p:cNvPr>
          <p:cNvSpPr/>
          <p:nvPr/>
        </p:nvSpPr>
        <p:spPr>
          <a:xfrm>
            <a:off x="3762518" y="2029768"/>
            <a:ext cx="1623399" cy="1256043"/>
          </a:xfrm>
          <a:custGeom>
            <a:avLst/>
            <a:gdLst/>
            <a:ahLst/>
            <a:cxnLst/>
            <a:rect l="l" t="t" r="r" b="b"/>
            <a:pathLst>
              <a:path w="9144000" h="5143500">
                <a:moveTo>
                  <a:pt x="0" y="0"/>
                </a:moveTo>
                <a:lnTo>
                  <a:pt x="9144000" y="0"/>
                </a:lnTo>
                <a:lnTo>
                  <a:pt x="9144000" y="5143500"/>
                </a:lnTo>
                <a:lnTo>
                  <a:pt x="0" y="5143500"/>
                </a:lnTo>
                <a:lnTo>
                  <a:pt x="0" y="0"/>
                </a:lnTo>
                <a:close/>
              </a:path>
            </a:pathLst>
          </a:custGeom>
          <a:blipFill>
            <a:blip r:embed="rId3"/>
            <a:stretch>
              <a:fillRect/>
            </a:stretch>
          </a:blipFill>
        </p:spPr>
        <p:txBody>
          <a:bodyPr/>
          <a:lstStyle/>
          <a:p>
            <a:endParaRPr lang="hr-HR"/>
          </a:p>
        </p:txBody>
      </p:sp>
      <p:sp>
        <p:nvSpPr>
          <p:cNvPr id="37" name="TekstniOkvir 36">
            <a:extLst>
              <a:ext uri="{FF2B5EF4-FFF2-40B4-BE49-F238E27FC236}">
                <a16:creationId xmlns:a16="http://schemas.microsoft.com/office/drawing/2014/main" id="{D156BB11-59FC-E9B4-24D1-004603E744C5}"/>
              </a:ext>
            </a:extLst>
          </p:cNvPr>
          <p:cNvSpPr txBox="1"/>
          <p:nvPr/>
        </p:nvSpPr>
        <p:spPr>
          <a:xfrm>
            <a:off x="572755" y="585766"/>
            <a:ext cx="5044273" cy="646331"/>
          </a:xfrm>
          <a:prstGeom prst="rect">
            <a:avLst/>
          </a:prstGeom>
          <a:noFill/>
        </p:spPr>
        <p:txBody>
          <a:bodyPr wrap="square" rtlCol="0">
            <a:spAutoFit/>
          </a:bodyPr>
          <a:lstStyle/>
          <a:p>
            <a:r>
              <a:rPr lang="hr-HR" sz="3600" dirty="0">
                <a:solidFill>
                  <a:schemeClr val="tx2">
                    <a:lumMod val="50000"/>
                    <a:lumOff val="50000"/>
                  </a:schemeClr>
                </a:solidFill>
                <a:latin typeface="Alasassy Caps" pitchFamily="2" charset="0"/>
                <a:ea typeface="Segoe UI Black" panose="020B0A02040204020203" pitchFamily="34" charset="0"/>
                <a:cs typeface="Aharoni" panose="02010803020104030203" pitchFamily="2" charset="-79"/>
              </a:rPr>
              <a:t>Zajedno rješavamo izazove!</a:t>
            </a:r>
          </a:p>
        </p:txBody>
      </p:sp>
    </p:spTree>
    <p:extLst>
      <p:ext uri="{BB962C8B-B14F-4D97-AF65-F5344CB8AC3E}">
        <p14:creationId xmlns:p14="http://schemas.microsoft.com/office/powerpoint/2010/main" val="135786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80F48D4E-4A81-24E7-9596-7FBDEB30A83A}"/>
              </a:ext>
            </a:extLst>
          </p:cNvPr>
          <p:cNvPicPr>
            <a:picLocks noChangeAspect="1"/>
          </p:cNvPicPr>
          <p:nvPr/>
        </p:nvPicPr>
        <p:blipFill>
          <a:blip r:embed="rId2"/>
          <a:stretch>
            <a:fillRect/>
          </a:stretch>
        </p:blipFill>
        <p:spPr>
          <a:xfrm>
            <a:off x="684966" y="368052"/>
            <a:ext cx="10822068" cy="6121895"/>
          </a:xfrm>
          <a:prstGeom prst="rect">
            <a:avLst/>
          </a:prstGeom>
        </p:spPr>
      </p:pic>
      <p:pic>
        <p:nvPicPr>
          <p:cNvPr id="3" name="Slika 2">
            <a:extLst>
              <a:ext uri="{FF2B5EF4-FFF2-40B4-BE49-F238E27FC236}">
                <a16:creationId xmlns:a16="http://schemas.microsoft.com/office/drawing/2014/main" id="{B3393563-D2A1-3174-7764-30AD9D0BB0A5}"/>
              </a:ext>
            </a:extLst>
          </p:cNvPr>
          <p:cNvPicPr>
            <a:picLocks noChangeAspect="1"/>
          </p:cNvPicPr>
          <p:nvPr/>
        </p:nvPicPr>
        <p:blipFill>
          <a:blip r:embed="rId3"/>
          <a:stretch>
            <a:fillRect/>
          </a:stretch>
        </p:blipFill>
        <p:spPr>
          <a:xfrm>
            <a:off x="1779072" y="806714"/>
            <a:ext cx="8966726" cy="5302684"/>
          </a:xfrm>
          <a:prstGeom prst="rect">
            <a:avLst/>
          </a:prstGeom>
        </p:spPr>
      </p:pic>
    </p:spTree>
    <p:extLst>
      <p:ext uri="{BB962C8B-B14F-4D97-AF65-F5344CB8AC3E}">
        <p14:creationId xmlns:p14="http://schemas.microsoft.com/office/powerpoint/2010/main" val="337411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C3ED11B4-53A7-8AA9-87A8-071C587065E3}"/>
              </a:ext>
            </a:extLst>
          </p:cNvPr>
          <p:cNvPicPr>
            <a:picLocks noChangeAspect="1"/>
          </p:cNvPicPr>
          <p:nvPr/>
        </p:nvPicPr>
        <p:blipFill>
          <a:blip r:embed="rId2"/>
          <a:stretch>
            <a:fillRect/>
          </a:stretch>
        </p:blipFill>
        <p:spPr>
          <a:xfrm>
            <a:off x="951346" y="490660"/>
            <a:ext cx="10289307" cy="5876679"/>
          </a:xfrm>
          <a:prstGeom prst="rect">
            <a:avLst/>
          </a:prstGeom>
        </p:spPr>
      </p:pic>
      <p:pic>
        <p:nvPicPr>
          <p:cNvPr id="6" name="Slika 5">
            <a:extLst>
              <a:ext uri="{FF2B5EF4-FFF2-40B4-BE49-F238E27FC236}">
                <a16:creationId xmlns:a16="http://schemas.microsoft.com/office/drawing/2014/main" id="{7F867374-9F3F-B635-A0D8-827AC3E54C6D}"/>
              </a:ext>
            </a:extLst>
          </p:cNvPr>
          <p:cNvPicPr>
            <a:picLocks noChangeAspect="1"/>
          </p:cNvPicPr>
          <p:nvPr/>
        </p:nvPicPr>
        <p:blipFill>
          <a:blip r:embed="rId3"/>
          <a:srcRect l="4304" r="4965"/>
          <a:stretch>
            <a:fillRect/>
          </a:stretch>
        </p:blipFill>
        <p:spPr>
          <a:xfrm>
            <a:off x="2114901" y="1384715"/>
            <a:ext cx="7677496" cy="3679095"/>
          </a:xfrm>
          <a:prstGeom prst="rect">
            <a:avLst/>
          </a:prstGeom>
        </p:spPr>
      </p:pic>
    </p:spTree>
    <p:extLst>
      <p:ext uri="{BB962C8B-B14F-4D97-AF65-F5344CB8AC3E}">
        <p14:creationId xmlns:p14="http://schemas.microsoft.com/office/powerpoint/2010/main" val="384275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8DFE509-62B7-CB65-81BF-F99BA74D15DD}"/>
              </a:ext>
            </a:extLst>
          </p:cNvPr>
          <p:cNvPicPr>
            <a:picLocks noChangeAspect="1"/>
          </p:cNvPicPr>
          <p:nvPr/>
        </p:nvPicPr>
        <p:blipFill>
          <a:blip r:embed="rId2"/>
          <a:srcRect b="19"/>
          <a:stretch>
            <a:fillRect/>
          </a:stretch>
        </p:blipFill>
        <p:spPr>
          <a:xfrm>
            <a:off x="850770" y="479105"/>
            <a:ext cx="10490459" cy="5899790"/>
          </a:xfrm>
          <a:prstGeom prst="rect">
            <a:avLst/>
          </a:prstGeom>
        </p:spPr>
      </p:pic>
      <p:pic>
        <p:nvPicPr>
          <p:cNvPr id="3" name="Slika 2">
            <a:extLst>
              <a:ext uri="{FF2B5EF4-FFF2-40B4-BE49-F238E27FC236}">
                <a16:creationId xmlns:a16="http://schemas.microsoft.com/office/drawing/2014/main" id="{ECD06E9D-4A3D-F025-43A8-3D1165CFC92E}"/>
              </a:ext>
            </a:extLst>
          </p:cNvPr>
          <p:cNvPicPr>
            <a:picLocks noChangeAspect="1"/>
          </p:cNvPicPr>
          <p:nvPr/>
        </p:nvPicPr>
        <p:blipFill>
          <a:blip r:embed="rId3"/>
          <a:srcRect l="2194" r="11884" b="8814"/>
          <a:stretch>
            <a:fillRect/>
          </a:stretch>
        </p:blipFill>
        <p:spPr>
          <a:xfrm>
            <a:off x="2177562" y="1813811"/>
            <a:ext cx="8235804" cy="3230377"/>
          </a:xfrm>
          <a:prstGeom prst="rect">
            <a:avLst/>
          </a:prstGeom>
        </p:spPr>
      </p:pic>
    </p:spTree>
    <p:extLst>
      <p:ext uri="{BB962C8B-B14F-4D97-AF65-F5344CB8AC3E}">
        <p14:creationId xmlns:p14="http://schemas.microsoft.com/office/powerpoint/2010/main" val="166320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Slika 3" descr="Slika na kojoj se prikazuje snimka zaslona, dijagram&#10;&#10;Sadržaj generiran uz AI možda nije točan.">
            <a:extLst>
              <a:ext uri="{FF2B5EF4-FFF2-40B4-BE49-F238E27FC236}">
                <a16:creationId xmlns:a16="http://schemas.microsoft.com/office/drawing/2014/main" id="{6F0C6C66-6F44-B601-71BF-C4E69C9F88C6}"/>
              </a:ext>
            </a:extLst>
          </p:cNvPr>
          <p:cNvPicPr>
            <a:picLocks noChangeAspect="1"/>
          </p:cNvPicPr>
          <p:nvPr/>
        </p:nvPicPr>
        <p:blipFill>
          <a:blip r:embed="rId2"/>
          <a:srcRect l="426" r="-1" b="-1"/>
          <a:stretch>
            <a:fillRect/>
          </a:stretch>
        </p:blipFill>
        <p:spPr>
          <a:xfrm>
            <a:off x="929097" y="523156"/>
            <a:ext cx="10333803" cy="5811687"/>
          </a:xfrm>
          <a:prstGeom prst="rect">
            <a:avLst/>
          </a:prstGeom>
        </p:spPr>
      </p:pic>
      <p:pic>
        <p:nvPicPr>
          <p:cNvPr id="3" name="Slika 2">
            <a:extLst>
              <a:ext uri="{FF2B5EF4-FFF2-40B4-BE49-F238E27FC236}">
                <a16:creationId xmlns:a16="http://schemas.microsoft.com/office/drawing/2014/main" id="{9BBC2D79-6DB7-8833-2387-1BF87545F721}"/>
              </a:ext>
            </a:extLst>
          </p:cNvPr>
          <p:cNvPicPr>
            <a:picLocks noChangeAspect="1"/>
          </p:cNvPicPr>
          <p:nvPr/>
        </p:nvPicPr>
        <p:blipFill>
          <a:blip r:embed="rId3"/>
          <a:srcRect l="3964" r="4005"/>
          <a:stretch>
            <a:fillRect/>
          </a:stretch>
        </p:blipFill>
        <p:spPr>
          <a:xfrm>
            <a:off x="2005436" y="1287936"/>
            <a:ext cx="8181123" cy="4282125"/>
          </a:xfrm>
          <a:prstGeom prst="rect">
            <a:avLst/>
          </a:prstGeom>
        </p:spPr>
      </p:pic>
    </p:spTree>
    <p:extLst>
      <p:ext uri="{BB962C8B-B14F-4D97-AF65-F5344CB8AC3E}">
        <p14:creationId xmlns:p14="http://schemas.microsoft.com/office/powerpoint/2010/main" val="411098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65632D3-EDF8-AF5C-C786-B6D7C12257E9}"/>
              </a:ext>
            </a:extLst>
          </p:cNvPr>
          <p:cNvPicPr>
            <a:picLocks noChangeAspect="1"/>
          </p:cNvPicPr>
          <p:nvPr/>
        </p:nvPicPr>
        <p:blipFill>
          <a:blip r:embed="rId2"/>
          <a:srcRect t="19"/>
          <a:stretch>
            <a:fillRect/>
          </a:stretch>
        </p:blipFill>
        <p:spPr>
          <a:xfrm>
            <a:off x="-1504" y="1282"/>
            <a:ext cx="12191980" cy="6856718"/>
          </a:xfrm>
          <a:prstGeom prst="rect">
            <a:avLst/>
          </a:prstGeom>
        </p:spPr>
      </p:pic>
      <p:pic>
        <p:nvPicPr>
          <p:cNvPr id="3" name="Slika 2">
            <a:extLst>
              <a:ext uri="{FF2B5EF4-FFF2-40B4-BE49-F238E27FC236}">
                <a16:creationId xmlns:a16="http://schemas.microsoft.com/office/drawing/2014/main" id="{BC20A5B0-12C6-EF36-EB6D-C5D055F3AEC0}"/>
              </a:ext>
            </a:extLst>
          </p:cNvPr>
          <p:cNvPicPr>
            <a:picLocks noChangeAspect="1"/>
          </p:cNvPicPr>
          <p:nvPr/>
        </p:nvPicPr>
        <p:blipFill>
          <a:blip r:embed="rId3"/>
          <a:srcRect l="5356" t="1" r="6033" b="35591"/>
          <a:stretch>
            <a:fillRect/>
          </a:stretch>
        </p:blipFill>
        <p:spPr>
          <a:xfrm>
            <a:off x="1079499" y="732127"/>
            <a:ext cx="8731069" cy="4944773"/>
          </a:xfrm>
          <a:prstGeom prst="rect">
            <a:avLst/>
          </a:prstGeom>
        </p:spPr>
      </p:pic>
    </p:spTree>
    <p:extLst>
      <p:ext uri="{BB962C8B-B14F-4D97-AF65-F5344CB8AC3E}">
        <p14:creationId xmlns:p14="http://schemas.microsoft.com/office/powerpoint/2010/main" val="60268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A644A9E-9B4A-583F-9BA2-061F67CC7173}"/>
              </a:ext>
            </a:extLst>
          </p:cNvPr>
          <p:cNvPicPr>
            <a:picLocks noChangeAspect="1"/>
          </p:cNvPicPr>
          <p:nvPr/>
        </p:nvPicPr>
        <p:blipFill>
          <a:blip r:embed="rId2"/>
          <a:stretch>
            <a:fillRect/>
          </a:stretch>
        </p:blipFill>
        <p:spPr>
          <a:xfrm>
            <a:off x="0" y="-1"/>
            <a:ext cx="12192000" cy="6813531"/>
          </a:xfrm>
          <a:prstGeom prst="rect">
            <a:avLst/>
          </a:prstGeom>
        </p:spPr>
      </p:pic>
      <p:pic>
        <p:nvPicPr>
          <p:cNvPr id="6" name="Slika 5">
            <a:extLst>
              <a:ext uri="{FF2B5EF4-FFF2-40B4-BE49-F238E27FC236}">
                <a16:creationId xmlns:a16="http://schemas.microsoft.com/office/drawing/2014/main" id="{BFA90D05-CB80-9E7C-F8DC-F8080F72D6D7}"/>
              </a:ext>
            </a:extLst>
          </p:cNvPr>
          <p:cNvPicPr>
            <a:picLocks noChangeAspect="1"/>
          </p:cNvPicPr>
          <p:nvPr/>
        </p:nvPicPr>
        <p:blipFill>
          <a:blip r:embed="rId3"/>
          <a:srcRect l="9445" t="8766" r="13877" b="4115"/>
          <a:stretch>
            <a:fillRect/>
          </a:stretch>
        </p:blipFill>
        <p:spPr>
          <a:xfrm rot="5400000">
            <a:off x="2674307" y="540711"/>
            <a:ext cx="7211686" cy="6184900"/>
          </a:xfrm>
          <a:prstGeom prst="rect">
            <a:avLst/>
          </a:prstGeom>
        </p:spPr>
      </p:pic>
      <p:sp>
        <p:nvSpPr>
          <p:cNvPr id="7" name="TekstniOkvir 6">
            <a:extLst>
              <a:ext uri="{FF2B5EF4-FFF2-40B4-BE49-F238E27FC236}">
                <a16:creationId xmlns:a16="http://schemas.microsoft.com/office/drawing/2014/main" id="{6639A66D-80A0-2503-BF8C-6F41BCA2E84C}"/>
              </a:ext>
            </a:extLst>
          </p:cNvPr>
          <p:cNvSpPr txBox="1"/>
          <p:nvPr/>
        </p:nvSpPr>
        <p:spPr>
          <a:xfrm>
            <a:off x="4423507" y="1371003"/>
            <a:ext cx="4451420" cy="4524315"/>
          </a:xfrm>
          <a:prstGeom prst="rect">
            <a:avLst/>
          </a:prstGeom>
          <a:noFill/>
        </p:spPr>
        <p:txBody>
          <a:bodyPr wrap="square" rtlCol="0">
            <a:spAutoFit/>
          </a:bodyPr>
          <a:lstStyle/>
          <a:p>
            <a:pPr fontAlgn="base"/>
            <a:r>
              <a:rPr lang="hr-HR" b="1" dirty="0">
                <a:solidFill>
                  <a:schemeClr val="tx1">
                    <a:lumMod val="65000"/>
                    <a:lumOff val="35000"/>
                  </a:schemeClr>
                </a:solidFill>
              </a:rPr>
              <a:t>Važno upozorenje:</a:t>
            </a:r>
            <a:r>
              <a:rPr lang="hr-HR" dirty="0">
                <a:solidFill>
                  <a:schemeClr val="tx1">
                    <a:lumMod val="65000"/>
                    <a:lumOff val="35000"/>
                  </a:schemeClr>
                </a:solidFill>
              </a:rPr>
              <a:t> Gumb za instalaciju vidljiv je samo ako vaša škola ima aktivnu licencu za desktop programe (A3 licenca). Ako vidite gumb, imate sreće! Ako gumba nema, znači da možete koristiti sve te programe </a:t>
            </a:r>
            <a:r>
              <a:rPr lang="hr-HR" b="1" dirty="0">
                <a:solidFill>
                  <a:schemeClr val="tx1">
                    <a:lumMod val="65000"/>
                    <a:lumOff val="35000"/>
                  </a:schemeClr>
                </a:solidFill>
              </a:rPr>
              <a:t>online</a:t>
            </a:r>
            <a:r>
              <a:rPr lang="hr-HR" dirty="0">
                <a:solidFill>
                  <a:schemeClr val="tx1">
                    <a:lumMod val="65000"/>
                    <a:lumOff val="35000"/>
                  </a:schemeClr>
                </a:solidFill>
              </a:rPr>
              <a:t> (klikom na ikonu Word ili Excel na ekranu), što je i dalje sasvim dovoljno za nastavu. </a:t>
            </a:r>
          </a:p>
          <a:p>
            <a:pPr fontAlgn="base"/>
            <a:endParaRPr lang="hr-HR" dirty="0">
              <a:solidFill>
                <a:schemeClr val="tx1">
                  <a:lumMod val="65000"/>
                  <a:lumOff val="35000"/>
                </a:schemeClr>
              </a:solidFill>
            </a:endParaRPr>
          </a:p>
          <a:p>
            <a:pPr fontAlgn="base"/>
            <a:r>
              <a:rPr lang="hr-HR" b="1" dirty="0">
                <a:solidFill>
                  <a:schemeClr val="tx1">
                    <a:lumMod val="65000"/>
                    <a:lumOff val="35000"/>
                  </a:schemeClr>
                </a:solidFill>
              </a:rPr>
              <a:t>Aktivacija:</a:t>
            </a:r>
            <a:r>
              <a:rPr lang="hr-HR" dirty="0">
                <a:solidFill>
                  <a:schemeClr val="tx1">
                    <a:lumMod val="65000"/>
                    <a:lumOff val="35000"/>
                  </a:schemeClr>
                </a:solidFill>
              </a:rPr>
              <a:t> Nakon instalacije, kada prvi put otvorite Word na računalu, tražit će vas prijavu. </a:t>
            </a:r>
            <a:r>
              <a:rPr lang="hr-HR" b="1" dirty="0">
                <a:solidFill>
                  <a:schemeClr val="tx1">
                    <a:lumMod val="65000"/>
                    <a:lumOff val="35000"/>
                  </a:schemeClr>
                </a:solidFill>
              </a:rPr>
              <a:t>Upišite svoj školski mail i lozinku.</a:t>
            </a:r>
            <a:r>
              <a:rPr lang="hr-HR" dirty="0">
                <a:solidFill>
                  <a:schemeClr val="tx1">
                    <a:lumMod val="65000"/>
                    <a:lumOff val="35000"/>
                  </a:schemeClr>
                </a:solidFill>
              </a:rPr>
              <a:t> To "otključava" programe i potvrđuje da imate važeću licencu. </a:t>
            </a:r>
            <a:br>
              <a:rPr lang="hr-HR" dirty="0">
                <a:solidFill>
                  <a:schemeClr val="tx1">
                    <a:lumMod val="65000"/>
                    <a:lumOff val="35000"/>
                  </a:schemeClr>
                </a:solidFill>
              </a:rPr>
            </a:br>
            <a:r>
              <a:rPr lang="hr-HR" dirty="0">
                <a:solidFill>
                  <a:schemeClr val="tx1">
                    <a:lumMod val="65000"/>
                    <a:lumOff val="35000"/>
                  </a:schemeClr>
                </a:solidFill>
              </a:rPr>
              <a:t> </a:t>
            </a:r>
          </a:p>
          <a:p>
            <a:endParaRPr lang="hr-HR" dirty="0">
              <a:solidFill>
                <a:schemeClr val="tx1">
                  <a:lumMod val="65000"/>
                  <a:lumOff val="35000"/>
                </a:schemeClr>
              </a:solidFill>
            </a:endParaRPr>
          </a:p>
        </p:txBody>
      </p:sp>
    </p:spTree>
    <p:extLst>
      <p:ext uri="{BB962C8B-B14F-4D97-AF65-F5344CB8AC3E}">
        <p14:creationId xmlns:p14="http://schemas.microsoft.com/office/powerpoint/2010/main" val="6742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89F8BF2F-28D1-36DB-E144-1BD687DE2E4C}"/>
              </a:ext>
            </a:extLst>
          </p:cNvPr>
          <p:cNvPicPr>
            <a:picLocks noChangeAspect="1"/>
          </p:cNvPicPr>
          <p:nvPr/>
        </p:nvPicPr>
        <p:blipFill>
          <a:blip r:embed="rId2"/>
          <a:stretch>
            <a:fillRect/>
          </a:stretch>
        </p:blipFill>
        <p:spPr>
          <a:xfrm>
            <a:off x="0" y="0"/>
            <a:ext cx="12227343" cy="6858000"/>
          </a:xfrm>
          <a:prstGeom prst="rect">
            <a:avLst/>
          </a:prstGeom>
        </p:spPr>
      </p:pic>
      <p:sp>
        <p:nvSpPr>
          <p:cNvPr id="6" name="Pravokutnik 5">
            <a:extLst>
              <a:ext uri="{FF2B5EF4-FFF2-40B4-BE49-F238E27FC236}">
                <a16:creationId xmlns:a16="http://schemas.microsoft.com/office/drawing/2014/main" id="{A8117729-B665-677F-3B46-687E2F969150}"/>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8" name="TekstniOkvir 7">
            <a:extLst>
              <a:ext uri="{FF2B5EF4-FFF2-40B4-BE49-F238E27FC236}">
                <a16:creationId xmlns:a16="http://schemas.microsoft.com/office/drawing/2014/main" id="{925B7773-9453-0111-2EC9-A6B92621393D}"/>
              </a:ext>
            </a:extLst>
          </p:cNvPr>
          <p:cNvSpPr txBox="1"/>
          <p:nvPr/>
        </p:nvSpPr>
        <p:spPr>
          <a:xfrm>
            <a:off x="698500" y="520700"/>
            <a:ext cx="11010900" cy="5632311"/>
          </a:xfrm>
          <a:prstGeom prst="rect">
            <a:avLst/>
          </a:prstGeom>
          <a:noFill/>
        </p:spPr>
        <p:txBody>
          <a:bodyPr wrap="square" rtlCol="0">
            <a:spAutoFit/>
          </a:bodyPr>
          <a:lstStyle/>
          <a:p>
            <a:pPr algn="ctr" fontAlgn="base"/>
            <a:endParaRPr lang="hr-HR" sz="3600" b="1" dirty="0">
              <a:solidFill>
                <a:schemeClr val="tx2">
                  <a:lumMod val="25000"/>
                  <a:lumOff val="75000"/>
                </a:schemeClr>
              </a:solidFill>
            </a:endParaRPr>
          </a:p>
          <a:p>
            <a:pPr algn="ctr" fontAlgn="base"/>
            <a:r>
              <a:rPr lang="hr-HR" sz="3600" b="1" dirty="0">
                <a:solidFill>
                  <a:schemeClr val="tx2">
                    <a:lumMod val="25000"/>
                    <a:lumOff val="75000"/>
                  </a:schemeClr>
                </a:solidFill>
              </a:rPr>
              <a:t>7. RAZLIKA: WEB APLIKACIJE vs. DESKTOP APLIKACIJE</a:t>
            </a:r>
            <a:r>
              <a:rPr lang="hr-HR" sz="3600" dirty="0">
                <a:solidFill>
                  <a:schemeClr val="tx2">
                    <a:lumMod val="25000"/>
                    <a:lumOff val="75000"/>
                  </a:schemeClr>
                </a:solidFill>
              </a:rPr>
              <a:t> </a:t>
            </a:r>
          </a:p>
          <a:p>
            <a:pPr algn="ctr" fontAlgn="base"/>
            <a:r>
              <a:rPr lang="hr-HR" sz="2800" b="1" dirty="0">
                <a:solidFill>
                  <a:schemeClr val="bg1"/>
                </a:solidFill>
              </a:rPr>
              <a:t>Web aplikacije (Online):</a:t>
            </a:r>
            <a:r>
              <a:rPr lang="hr-HR" sz="2800" dirty="0">
                <a:solidFill>
                  <a:schemeClr val="bg1"/>
                </a:solidFill>
              </a:rPr>
              <a:t> Rade unutar preglednika (Chrome, </a:t>
            </a:r>
            <a:r>
              <a:rPr lang="hr-HR" sz="2800" noProof="1">
                <a:solidFill>
                  <a:schemeClr val="bg1"/>
                </a:solidFill>
              </a:rPr>
              <a:t>Edge</a:t>
            </a:r>
            <a:r>
              <a:rPr lang="hr-HR" sz="2800" dirty="0">
                <a:solidFill>
                  <a:schemeClr val="bg1"/>
                </a:solidFill>
              </a:rPr>
              <a:t>). Ne moraju se instalirati. Imaju malo manje funkcija, ali su savršene za brzo pisanje i dostupne su na svakom računalu odmah. </a:t>
            </a:r>
            <a:br>
              <a:rPr lang="hr-HR" sz="2800" dirty="0">
                <a:solidFill>
                  <a:schemeClr val="bg1"/>
                </a:solidFill>
              </a:rPr>
            </a:br>
            <a:r>
              <a:rPr lang="hr-HR" sz="2800" dirty="0">
                <a:solidFill>
                  <a:schemeClr val="bg1"/>
                </a:solidFill>
              </a:rPr>
              <a:t> </a:t>
            </a:r>
          </a:p>
          <a:p>
            <a:pPr algn="ctr" fontAlgn="base"/>
            <a:r>
              <a:rPr lang="hr-HR" sz="2800" b="1" dirty="0">
                <a:solidFill>
                  <a:schemeClr val="bg1"/>
                </a:solidFill>
              </a:rPr>
              <a:t>Desktop aplikacije (Instalirane):</a:t>
            </a:r>
            <a:r>
              <a:rPr lang="hr-HR" sz="2800" dirty="0">
                <a:solidFill>
                  <a:schemeClr val="bg1"/>
                </a:solidFill>
              </a:rPr>
              <a:t> To su programi instalirani na vaš tvrdi disk. Rade brže, imaju sve napredne funkcije i rade čak i kada nemate interneta (no, trebaju internet povremeno da provjere licencu i sinkroniziraju datoteke). </a:t>
            </a:r>
          </a:p>
          <a:p>
            <a:pPr algn="ctr" fontAlgn="base"/>
            <a:endParaRPr lang="hr-HR" sz="2800" dirty="0">
              <a:solidFill>
                <a:schemeClr val="bg1"/>
              </a:solidFill>
            </a:endParaRPr>
          </a:p>
        </p:txBody>
      </p:sp>
    </p:spTree>
    <p:extLst>
      <p:ext uri="{BB962C8B-B14F-4D97-AF65-F5344CB8AC3E}">
        <p14:creationId xmlns:p14="http://schemas.microsoft.com/office/powerpoint/2010/main" val="88302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996CC509-32D4-3D55-A1DE-76FE568D484C}"/>
              </a:ext>
            </a:extLst>
          </p:cNvPr>
          <p:cNvPicPr>
            <a:picLocks noChangeAspect="1"/>
          </p:cNvPicPr>
          <p:nvPr/>
        </p:nvPicPr>
        <p:blipFill>
          <a:blip r:embed="rId2"/>
          <a:stretch>
            <a:fillRect/>
          </a:stretch>
        </p:blipFill>
        <p:spPr>
          <a:xfrm>
            <a:off x="0" y="-1"/>
            <a:ext cx="12095697" cy="6857997"/>
          </a:xfrm>
          <a:prstGeom prst="rect">
            <a:avLst/>
          </a:prstGeom>
        </p:spPr>
      </p:pic>
      <p:pic>
        <p:nvPicPr>
          <p:cNvPr id="3" name="Slika 2">
            <a:extLst>
              <a:ext uri="{FF2B5EF4-FFF2-40B4-BE49-F238E27FC236}">
                <a16:creationId xmlns:a16="http://schemas.microsoft.com/office/drawing/2014/main" id="{4EC91C54-8C62-E3AB-6AD1-FB15B134BA9C}"/>
              </a:ext>
            </a:extLst>
          </p:cNvPr>
          <p:cNvPicPr>
            <a:picLocks noChangeAspect="1"/>
          </p:cNvPicPr>
          <p:nvPr/>
        </p:nvPicPr>
        <p:blipFill>
          <a:blip r:embed="rId3"/>
          <a:srcRect l="3565" r="3957" b="53017"/>
          <a:stretch>
            <a:fillRect/>
          </a:stretch>
        </p:blipFill>
        <p:spPr>
          <a:xfrm>
            <a:off x="1492249" y="1281540"/>
            <a:ext cx="9207501" cy="4294919"/>
          </a:xfrm>
          <a:prstGeom prst="rect">
            <a:avLst/>
          </a:prstGeom>
        </p:spPr>
      </p:pic>
      <p:sp>
        <p:nvSpPr>
          <p:cNvPr id="4" name="Rectangle 1">
            <a:extLst>
              <a:ext uri="{FF2B5EF4-FFF2-40B4-BE49-F238E27FC236}">
                <a16:creationId xmlns:a16="http://schemas.microsoft.com/office/drawing/2014/main" id="{25881395-98B3-5AE8-9E0B-0DA1205BCDC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220634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16EC4B1-5B41-C5D4-DC84-844C0E516980}"/>
              </a:ext>
            </a:extLst>
          </p:cNvPr>
          <p:cNvPicPr>
            <a:picLocks noChangeAspect="1"/>
          </p:cNvPicPr>
          <p:nvPr/>
        </p:nvPicPr>
        <p:blipFill>
          <a:blip r:embed="rId2"/>
          <a:stretch>
            <a:fillRect/>
          </a:stretch>
        </p:blipFill>
        <p:spPr>
          <a:xfrm>
            <a:off x="-1" y="0"/>
            <a:ext cx="12247341" cy="6858000"/>
          </a:xfrm>
          <a:prstGeom prst="rect">
            <a:avLst/>
          </a:prstGeom>
        </p:spPr>
      </p:pic>
      <p:pic>
        <p:nvPicPr>
          <p:cNvPr id="2" name="Slika 1">
            <a:extLst>
              <a:ext uri="{FF2B5EF4-FFF2-40B4-BE49-F238E27FC236}">
                <a16:creationId xmlns:a16="http://schemas.microsoft.com/office/drawing/2014/main" id="{C145311A-0AB9-A8F1-A869-3F5F5269B0D5}"/>
              </a:ext>
            </a:extLst>
          </p:cNvPr>
          <p:cNvPicPr>
            <a:picLocks noChangeAspect="1"/>
          </p:cNvPicPr>
          <p:nvPr/>
        </p:nvPicPr>
        <p:blipFill>
          <a:blip r:embed="rId3"/>
          <a:srcRect l="2373" t="47139" r="3608" b="16049"/>
          <a:stretch>
            <a:fillRect/>
          </a:stretch>
        </p:blipFill>
        <p:spPr>
          <a:xfrm>
            <a:off x="1003300" y="1689545"/>
            <a:ext cx="9677400" cy="3478909"/>
          </a:xfrm>
          <a:prstGeom prst="rect">
            <a:avLst/>
          </a:prstGeom>
        </p:spPr>
      </p:pic>
    </p:spTree>
    <p:extLst>
      <p:ext uri="{BB962C8B-B14F-4D97-AF65-F5344CB8AC3E}">
        <p14:creationId xmlns:p14="http://schemas.microsoft.com/office/powerpoint/2010/main" val="323335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8702A58-CE8D-601C-DD64-302EFA7E1A59}"/>
              </a:ext>
            </a:extLst>
          </p:cNvPr>
          <p:cNvPicPr>
            <a:picLocks noChangeAspect="1"/>
          </p:cNvPicPr>
          <p:nvPr/>
        </p:nvPicPr>
        <p:blipFill>
          <a:blip r:embed="rId2"/>
          <a:stretch>
            <a:fillRect/>
          </a:stretch>
        </p:blipFill>
        <p:spPr>
          <a:xfrm>
            <a:off x="0" y="11820"/>
            <a:ext cx="12192000" cy="6846180"/>
          </a:xfrm>
          <a:prstGeom prst="rect">
            <a:avLst/>
          </a:prstGeom>
        </p:spPr>
      </p:pic>
      <p:pic>
        <p:nvPicPr>
          <p:cNvPr id="8" name="Slika 7">
            <a:extLst>
              <a:ext uri="{FF2B5EF4-FFF2-40B4-BE49-F238E27FC236}">
                <a16:creationId xmlns:a16="http://schemas.microsoft.com/office/drawing/2014/main" id="{9ECDECA9-1A1F-C0A7-6DB7-1288C5BA660A}"/>
              </a:ext>
            </a:extLst>
          </p:cNvPr>
          <p:cNvPicPr>
            <a:picLocks noChangeAspect="1"/>
          </p:cNvPicPr>
          <p:nvPr/>
        </p:nvPicPr>
        <p:blipFill>
          <a:blip r:embed="rId3"/>
          <a:stretch>
            <a:fillRect/>
          </a:stretch>
        </p:blipFill>
        <p:spPr>
          <a:xfrm rot="1800192">
            <a:off x="-253574" y="1747115"/>
            <a:ext cx="4959078" cy="3836678"/>
          </a:xfrm>
          <a:prstGeom prst="rect">
            <a:avLst/>
          </a:prstGeom>
        </p:spPr>
      </p:pic>
      <p:sp>
        <p:nvSpPr>
          <p:cNvPr id="4" name="TekstniOkvir 3">
            <a:extLst>
              <a:ext uri="{FF2B5EF4-FFF2-40B4-BE49-F238E27FC236}">
                <a16:creationId xmlns:a16="http://schemas.microsoft.com/office/drawing/2014/main" id="{851C70CD-438F-BDC4-93F8-436B4A823F7B}"/>
              </a:ext>
            </a:extLst>
          </p:cNvPr>
          <p:cNvSpPr txBox="1"/>
          <p:nvPr/>
        </p:nvSpPr>
        <p:spPr>
          <a:xfrm>
            <a:off x="965200" y="2136338"/>
            <a:ext cx="2070100" cy="2585323"/>
          </a:xfrm>
          <a:prstGeom prst="rect">
            <a:avLst/>
          </a:prstGeom>
          <a:noFill/>
        </p:spPr>
        <p:txBody>
          <a:bodyPr wrap="square" rtlCol="0">
            <a:spAutoFit/>
          </a:bodyPr>
          <a:lstStyle/>
          <a:p>
            <a:pPr algn="ctr"/>
            <a:r>
              <a:rPr lang="hr-HR" sz="5400" dirty="0">
                <a:solidFill>
                  <a:schemeClr val="accent1">
                    <a:lumMod val="40000"/>
                    <a:lumOff val="60000"/>
                  </a:schemeClr>
                </a:solidFill>
                <a:latin typeface="Alasassy Caps" panose="020F0502020204030204" pitchFamily="2" charset="0"/>
                <a:cs typeface="Gautami" panose="020B0502040204020203" pitchFamily="34" charset="0"/>
              </a:rPr>
              <a:t>Hvala na pažnji!</a:t>
            </a:r>
          </a:p>
        </p:txBody>
      </p:sp>
      <p:pic>
        <p:nvPicPr>
          <p:cNvPr id="6" name="Slika 5">
            <a:extLst>
              <a:ext uri="{FF2B5EF4-FFF2-40B4-BE49-F238E27FC236}">
                <a16:creationId xmlns:a16="http://schemas.microsoft.com/office/drawing/2014/main" id="{6EEBBC47-EA9A-D583-1F48-B6ACDB4EAB06}"/>
              </a:ext>
            </a:extLst>
          </p:cNvPr>
          <p:cNvPicPr>
            <a:picLocks noChangeAspect="1"/>
          </p:cNvPicPr>
          <p:nvPr/>
        </p:nvPicPr>
        <p:blipFill>
          <a:blip r:embed="rId4"/>
          <a:srcRect r="12971"/>
          <a:stretch>
            <a:fillRect/>
          </a:stretch>
        </p:blipFill>
        <p:spPr>
          <a:xfrm>
            <a:off x="-190499" y="-25400"/>
            <a:ext cx="8636000" cy="935082"/>
          </a:xfrm>
          <a:prstGeom prst="rect">
            <a:avLst/>
          </a:prstGeom>
          <a:ln>
            <a:solidFill>
              <a:schemeClr val="bg1">
                <a:lumMod val="65000"/>
              </a:schemeClr>
            </a:solidFill>
          </a:ln>
        </p:spPr>
      </p:pic>
    </p:spTree>
    <p:extLst>
      <p:ext uri="{BB962C8B-B14F-4D97-AF65-F5344CB8AC3E}">
        <p14:creationId xmlns:p14="http://schemas.microsoft.com/office/powerpoint/2010/main" val="193875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lika 6" descr="Slika na kojoj se prikazuje snimka zaslona, dijagram&#10;&#10;Sadržaj generiran uz AI možda nije točan.">
            <a:extLst>
              <a:ext uri="{FF2B5EF4-FFF2-40B4-BE49-F238E27FC236}">
                <a16:creationId xmlns:a16="http://schemas.microsoft.com/office/drawing/2014/main" id="{DCE4E387-0CC7-D704-4EED-0A806E839A7A}"/>
              </a:ext>
            </a:extLst>
          </p:cNvPr>
          <p:cNvPicPr>
            <a:picLocks noChangeAspect="1"/>
          </p:cNvPicPr>
          <p:nvPr/>
        </p:nvPicPr>
        <p:blipFill>
          <a:blip r:embed="rId2"/>
          <a:srcRect l="426" r="-1" b="-1"/>
          <a:stretch>
            <a:fillRect/>
          </a:stretch>
        </p:blipFill>
        <p:spPr>
          <a:xfrm>
            <a:off x="-1665" y="-2"/>
            <a:ext cx="12191980" cy="6856718"/>
          </a:xfrm>
          <a:prstGeom prst="rect">
            <a:avLst/>
          </a:prstGeom>
        </p:spPr>
      </p:pic>
      <p:sp>
        <p:nvSpPr>
          <p:cNvPr id="5" name="Rectangle 2">
            <a:extLst>
              <a:ext uri="{FF2B5EF4-FFF2-40B4-BE49-F238E27FC236}">
                <a16:creationId xmlns:a16="http://schemas.microsoft.com/office/drawing/2014/main" id="{9604BE73-4063-A565-E43E-588E9034D110}"/>
              </a:ext>
            </a:extLst>
          </p:cNvPr>
          <p:cNvSpPr>
            <a:spLocks noChangeArrowheads="1"/>
          </p:cNvSpPr>
          <p:nvPr/>
        </p:nvSpPr>
        <p:spPr bwMode="auto">
          <a:xfrm>
            <a:off x="0" y="-1"/>
            <a:ext cx="6430945" cy="448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pic>
        <p:nvPicPr>
          <p:cNvPr id="11" name="Slika 10">
            <a:extLst>
              <a:ext uri="{FF2B5EF4-FFF2-40B4-BE49-F238E27FC236}">
                <a16:creationId xmlns:a16="http://schemas.microsoft.com/office/drawing/2014/main" id="{D78F4CB6-3FB9-8967-E351-9D3C92F25EDB}"/>
              </a:ext>
            </a:extLst>
          </p:cNvPr>
          <p:cNvPicPr>
            <a:picLocks noChangeAspect="1"/>
          </p:cNvPicPr>
          <p:nvPr/>
        </p:nvPicPr>
        <p:blipFill>
          <a:blip r:embed="rId3"/>
          <a:stretch>
            <a:fillRect/>
          </a:stretch>
        </p:blipFill>
        <p:spPr>
          <a:xfrm>
            <a:off x="1559619" y="1178953"/>
            <a:ext cx="9497511" cy="4719429"/>
          </a:xfrm>
          <a:prstGeom prst="rect">
            <a:avLst/>
          </a:prstGeom>
        </p:spPr>
      </p:pic>
    </p:spTree>
    <p:extLst>
      <p:ext uri="{BB962C8B-B14F-4D97-AF65-F5344CB8AC3E}">
        <p14:creationId xmlns:p14="http://schemas.microsoft.com/office/powerpoint/2010/main" val="4271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a:extLst>
              <a:ext uri="{FF2B5EF4-FFF2-40B4-BE49-F238E27FC236}">
                <a16:creationId xmlns:a16="http://schemas.microsoft.com/office/drawing/2014/main" id="{51F6D9A3-FCA3-4669-2C8C-0F661552CE54}"/>
              </a:ext>
            </a:extLst>
          </p:cNvPr>
          <p:cNvPicPr>
            <a:picLocks noChangeAspect="1"/>
          </p:cNvPicPr>
          <p:nvPr/>
        </p:nvPicPr>
        <p:blipFill>
          <a:blip r:embed="rId2"/>
          <a:srcRect l="1760"/>
          <a:stretch>
            <a:fillRect/>
          </a:stretch>
        </p:blipFill>
        <p:spPr>
          <a:xfrm>
            <a:off x="20" y="0"/>
            <a:ext cx="12191980" cy="6856718"/>
          </a:xfrm>
          <a:prstGeom prst="rect">
            <a:avLst/>
          </a:prstGeom>
        </p:spPr>
      </p:pic>
      <p:sp>
        <p:nvSpPr>
          <p:cNvPr id="5" name="Pravokutnik 4">
            <a:extLst>
              <a:ext uri="{FF2B5EF4-FFF2-40B4-BE49-F238E27FC236}">
                <a16:creationId xmlns:a16="http://schemas.microsoft.com/office/drawing/2014/main" id="{8AF02CB0-9162-EE4C-6A5A-8AFEFAAC261A}"/>
              </a:ext>
            </a:extLst>
          </p:cNvPr>
          <p:cNvSpPr/>
          <p:nvPr/>
        </p:nvSpPr>
        <p:spPr>
          <a:xfrm>
            <a:off x="-1524" y="0"/>
            <a:ext cx="3175279" cy="1326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Slika 6">
            <a:extLst>
              <a:ext uri="{FF2B5EF4-FFF2-40B4-BE49-F238E27FC236}">
                <a16:creationId xmlns:a16="http://schemas.microsoft.com/office/drawing/2014/main" id="{DD370062-089A-1EED-1B22-D61AECA1E081}"/>
              </a:ext>
            </a:extLst>
          </p:cNvPr>
          <p:cNvPicPr>
            <a:picLocks noChangeAspect="1"/>
          </p:cNvPicPr>
          <p:nvPr/>
        </p:nvPicPr>
        <p:blipFill>
          <a:blip r:embed="rId3"/>
          <a:stretch>
            <a:fillRect/>
          </a:stretch>
        </p:blipFill>
        <p:spPr>
          <a:xfrm rot="4245051">
            <a:off x="-850408" y="667274"/>
            <a:ext cx="2457793" cy="1171739"/>
          </a:xfrm>
          <a:prstGeom prst="rect">
            <a:avLst/>
          </a:prstGeom>
        </p:spPr>
      </p:pic>
      <p:pic>
        <p:nvPicPr>
          <p:cNvPr id="9" name="Slika 8">
            <a:extLst>
              <a:ext uri="{FF2B5EF4-FFF2-40B4-BE49-F238E27FC236}">
                <a16:creationId xmlns:a16="http://schemas.microsoft.com/office/drawing/2014/main" id="{32BCB3A3-E142-ADCB-3FEB-0E4CB7E2BCD0}"/>
              </a:ext>
            </a:extLst>
          </p:cNvPr>
          <p:cNvPicPr>
            <a:picLocks noChangeAspect="1"/>
          </p:cNvPicPr>
          <p:nvPr/>
        </p:nvPicPr>
        <p:blipFill>
          <a:blip r:embed="rId3"/>
          <a:stretch>
            <a:fillRect/>
          </a:stretch>
        </p:blipFill>
        <p:spPr>
          <a:xfrm rot="14565724">
            <a:off x="10228021" y="5126618"/>
            <a:ext cx="2457793" cy="1171739"/>
          </a:xfrm>
          <a:prstGeom prst="rect">
            <a:avLst/>
          </a:prstGeom>
        </p:spPr>
      </p:pic>
      <p:pic>
        <p:nvPicPr>
          <p:cNvPr id="11" name="Slika 10">
            <a:extLst>
              <a:ext uri="{FF2B5EF4-FFF2-40B4-BE49-F238E27FC236}">
                <a16:creationId xmlns:a16="http://schemas.microsoft.com/office/drawing/2014/main" id="{7647133C-5511-5BC7-8C5C-62C0CE644194}"/>
              </a:ext>
            </a:extLst>
          </p:cNvPr>
          <p:cNvPicPr>
            <a:picLocks noChangeAspect="1"/>
          </p:cNvPicPr>
          <p:nvPr/>
        </p:nvPicPr>
        <p:blipFill>
          <a:blip r:embed="rId4"/>
          <a:stretch>
            <a:fillRect/>
          </a:stretch>
        </p:blipFill>
        <p:spPr>
          <a:xfrm rot="11721951">
            <a:off x="-1524" y="5134706"/>
            <a:ext cx="1648132" cy="1479813"/>
          </a:xfrm>
          <a:prstGeom prst="rect">
            <a:avLst/>
          </a:prstGeom>
        </p:spPr>
      </p:pic>
      <p:pic>
        <p:nvPicPr>
          <p:cNvPr id="4" name="Slika 3">
            <a:extLst>
              <a:ext uri="{FF2B5EF4-FFF2-40B4-BE49-F238E27FC236}">
                <a16:creationId xmlns:a16="http://schemas.microsoft.com/office/drawing/2014/main" id="{9FD435F7-5967-CABC-8EBC-BB663E20DAFA}"/>
              </a:ext>
            </a:extLst>
          </p:cNvPr>
          <p:cNvPicPr>
            <a:picLocks noChangeAspect="1"/>
          </p:cNvPicPr>
          <p:nvPr/>
        </p:nvPicPr>
        <p:blipFill>
          <a:blip r:embed="rId5"/>
          <a:srcRect r="6235"/>
          <a:stretch>
            <a:fillRect/>
          </a:stretch>
        </p:blipFill>
        <p:spPr>
          <a:xfrm>
            <a:off x="1336743" y="838199"/>
            <a:ext cx="9053999" cy="5238385"/>
          </a:xfrm>
          <a:prstGeom prst="rect">
            <a:avLst/>
          </a:prstGeom>
          <a:ln>
            <a:noFill/>
          </a:ln>
        </p:spPr>
      </p:pic>
    </p:spTree>
    <p:extLst>
      <p:ext uri="{BB962C8B-B14F-4D97-AF65-F5344CB8AC3E}">
        <p14:creationId xmlns:p14="http://schemas.microsoft.com/office/powerpoint/2010/main" val="12030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639990-E170-F443-E5B6-0019FF1982D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1A294B6-EC64-9B82-2482-EEE5CDB7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lika 6" descr="Slika na kojoj se prikazuje snimka zaslona, dijagram&#10;&#10;Sadržaj generiran uz AI možda nije točan.">
            <a:extLst>
              <a:ext uri="{FF2B5EF4-FFF2-40B4-BE49-F238E27FC236}">
                <a16:creationId xmlns:a16="http://schemas.microsoft.com/office/drawing/2014/main" id="{6DBC3304-DB62-FA41-EB58-624C6C9A5700}"/>
              </a:ext>
            </a:extLst>
          </p:cNvPr>
          <p:cNvPicPr>
            <a:picLocks noChangeAspect="1"/>
          </p:cNvPicPr>
          <p:nvPr/>
        </p:nvPicPr>
        <p:blipFill>
          <a:blip r:embed="rId2"/>
          <a:srcRect l="426" r="-1" b="-1"/>
          <a:stretch>
            <a:fillRect/>
          </a:stretch>
        </p:blipFill>
        <p:spPr>
          <a:xfrm>
            <a:off x="20" y="1282"/>
            <a:ext cx="12191980" cy="6856718"/>
          </a:xfrm>
          <a:prstGeom prst="rect">
            <a:avLst/>
          </a:prstGeom>
        </p:spPr>
      </p:pic>
      <p:sp>
        <p:nvSpPr>
          <p:cNvPr id="5" name="Rectangle 2">
            <a:extLst>
              <a:ext uri="{FF2B5EF4-FFF2-40B4-BE49-F238E27FC236}">
                <a16:creationId xmlns:a16="http://schemas.microsoft.com/office/drawing/2014/main" id="{A694546B-F9B3-92B3-B3FC-055918A3D775}"/>
              </a:ext>
            </a:extLst>
          </p:cNvPr>
          <p:cNvSpPr>
            <a:spLocks noChangeArrowheads="1"/>
          </p:cNvSpPr>
          <p:nvPr/>
        </p:nvSpPr>
        <p:spPr bwMode="auto">
          <a:xfrm>
            <a:off x="0" y="-1"/>
            <a:ext cx="6430945" cy="448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pic>
        <p:nvPicPr>
          <p:cNvPr id="3" name="Slika 2">
            <a:extLst>
              <a:ext uri="{FF2B5EF4-FFF2-40B4-BE49-F238E27FC236}">
                <a16:creationId xmlns:a16="http://schemas.microsoft.com/office/drawing/2014/main" id="{46C5BD44-111B-8B5B-C185-CA5ABD499E56}"/>
              </a:ext>
            </a:extLst>
          </p:cNvPr>
          <p:cNvPicPr>
            <a:picLocks noChangeAspect="1"/>
          </p:cNvPicPr>
          <p:nvPr/>
        </p:nvPicPr>
        <p:blipFill>
          <a:blip r:embed="rId3"/>
          <a:stretch>
            <a:fillRect/>
          </a:stretch>
        </p:blipFill>
        <p:spPr>
          <a:xfrm>
            <a:off x="1499537" y="835194"/>
            <a:ext cx="9389342" cy="5187612"/>
          </a:xfrm>
          <a:prstGeom prst="rect">
            <a:avLst/>
          </a:prstGeom>
          <a:ln>
            <a:noFill/>
          </a:ln>
        </p:spPr>
      </p:pic>
    </p:spTree>
    <p:extLst>
      <p:ext uri="{BB962C8B-B14F-4D97-AF65-F5344CB8AC3E}">
        <p14:creationId xmlns:p14="http://schemas.microsoft.com/office/powerpoint/2010/main" val="342580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a:extLst>
              <a:ext uri="{FF2B5EF4-FFF2-40B4-BE49-F238E27FC236}">
                <a16:creationId xmlns:a16="http://schemas.microsoft.com/office/drawing/2014/main" id="{E72E0B34-FF29-2BB4-12A3-0D0C22033E12}"/>
              </a:ext>
            </a:extLst>
          </p:cNvPr>
          <p:cNvPicPr>
            <a:picLocks noChangeAspect="1"/>
          </p:cNvPicPr>
          <p:nvPr/>
        </p:nvPicPr>
        <p:blipFill>
          <a:blip r:embed="rId2"/>
          <a:srcRect l="426" r="-1" b="-1"/>
          <a:stretch>
            <a:fillRect/>
          </a:stretch>
        </p:blipFill>
        <p:spPr>
          <a:xfrm>
            <a:off x="20" y="1282"/>
            <a:ext cx="12191980" cy="6856718"/>
          </a:xfrm>
          <a:prstGeom prst="rect">
            <a:avLst/>
          </a:prstGeom>
        </p:spPr>
      </p:pic>
      <p:sp>
        <p:nvSpPr>
          <p:cNvPr id="4" name="Pravokutnik 3">
            <a:extLst>
              <a:ext uri="{FF2B5EF4-FFF2-40B4-BE49-F238E27FC236}">
                <a16:creationId xmlns:a16="http://schemas.microsoft.com/office/drawing/2014/main" id="{08D67CC3-97C2-9A6D-34A7-74784E53589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id="{FBA8AA59-7659-0FE8-CA21-C6EDC882BAD9}"/>
              </a:ext>
            </a:extLst>
          </p:cNvPr>
          <p:cNvSpPr txBox="1"/>
          <p:nvPr/>
        </p:nvSpPr>
        <p:spPr>
          <a:xfrm>
            <a:off x="758825" y="520511"/>
            <a:ext cx="10674350" cy="5816977"/>
          </a:xfrm>
          <a:prstGeom prst="rect">
            <a:avLst/>
          </a:prstGeom>
          <a:noFill/>
          <a:ln>
            <a:solidFill>
              <a:schemeClr val="bg1"/>
            </a:solidFill>
          </a:ln>
        </p:spPr>
        <p:txBody>
          <a:bodyPr wrap="square" rtlCol="0">
            <a:spAutoFit/>
          </a:bodyPr>
          <a:lstStyle/>
          <a:p>
            <a:pPr algn="ctr" fontAlgn="base"/>
            <a:r>
              <a:rPr lang="hr-HR" sz="3600" b="1" dirty="0">
                <a:solidFill>
                  <a:schemeClr val="tx2">
                    <a:lumMod val="25000"/>
                    <a:lumOff val="75000"/>
                  </a:schemeClr>
                </a:solidFill>
              </a:rPr>
              <a:t>2. ŠTO JE ZAPRAVO "OBLAK" (CLOUD)?</a:t>
            </a:r>
            <a:r>
              <a:rPr lang="hr-HR" sz="3600" dirty="0">
                <a:solidFill>
                  <a:schemeClr val="tx2">
                    <a:lumMod val="25000"/>
                    <a:lumOff val="75000"/>
                  </a:schemeClr>
                </a:solidFill>
              </a:rPr>
              <a:t> </a:t>
            </a:r>
          </a:p>
          <a:p>
            <a:pPr algn="ctr" fontAlgn="base"/>
            <a:r>
              <a:rPr lang="hr-HR" sz="2400" dirty="0">
                <a:solidFill>
                  <a:schemeClr val="bg1"/>
                </a:solidFill>
              </a:rPr>
              <a:t>Često čujemo "spremi u oblak". Ali gdje je taj oblak? Iznad nas?  </a:t>
            </a:r>
            <a:br>
              <a:rPr lang="hr-HR" sz="2400" dirty="0">
                <a:solidFill>
                  <a:schemeClr val="bg1"/>
                </a:solidFill>
              </a:rPr>
            </a:br>
            <a:r>
              <a:rPr lang="hr-HR" sz="2400" dirty="0">
                <a:solidFill>
                  <a:schemeClr val="bg1"/>
                </a:solidFill>
              </a:rPr>
              <a:t> </a:t>
            </a:r>
            <a:br>
              <a:rPr lang="hr-HR" sz="2400" dirty="0">
                <a:solidFill>
                  <a:schemeClr val="bg1"/>
                </a:solidFill>
              </a:rPr>
            </a:br>
            <a:r>
              <a:rPr lang="hr-HR" sz="2400" dirty="0">
                <a:solidFill>
                  <a:schemeClr val="bg1"/>
                </a:solidFill>
              </a:rPr>
              <a:t>"Oblak" (Cloud) je metafora za </a:t>
            </a:r>
            <a:r>
              <a:rPr lang="hr-HR" sz="2400" b="1" dirty="0">
                <a:solidFill>
                  <a:schemeClr val="tx2">
                    <a:lumMod val="25000"/>
                    <a:lumOff val="75000"/>
                  </a:schemeClr>
                </a:solidFill>
              </a:rPr>
              <a:t>ogromne podatkovne centre</a:t>
            </a:r>
            <a:r>
              <a:rPr lang="hr-HR" sz="2400" dirty="0">
                <a:solidFill>
                  <a:schemeClr val="bg1"/>
                </a:solidFill>
              </a:rPr>
              <a:t>. Zamislite zgrade veličine nogometnih igrališta, pune super-sigurnih servera, koje Microsoft posjeduje diljem svijeta  </a:t>
            </a:r>
          </a:p>
          <a:p>
            <a:pPr algn="ctr" fontAlgn="base"/>
            <a:r>
              <a:rPr lang="hr-HR" sz="2400" b="1" dirty="0">
                <a:solidFill>
                  <a:schemeClr val="tx2">
                    <a:lumMod val="25000"/>
                    <a:lumOff val="75000"/>
                  </a:schemeClr>
                </a:solidFill>
              </a:rPr>
              <a:t>Kako to mijenja vaš život?</a:t>
            </a:r>
            <a:r>
              <a:rPr lang="hr-HR" sz="2400" dirty="0">
                <a:solidFill>
                  <a:schemeClr val="bg1"/>
                </a:solidFill>
              </a:rPr>
              <a:t> Kada spremite referat u oblak (</a:t>
            </a:r>
            <a:r>
              <a:rPr lang="hr-HR" sz="2400" dirty="0" err="1">
                <a:solidFill>
                  <a:schemeClr val="bg1"/>
                </a:solidFill>
              </a:rPr>
              <a:t>OneDrive</a:t>
            </a:r>
            <a:r>
              <a:rPr lang="hr-HR" sz="2400" dirty="0">
                <a:solidFill>
                  <a:schemeClr val="bg1"/>
                </a:solidFill>
              </a:rPr>
              <a:t>): </a:t>
            </a:r>
          </a:p>
          <a:p>
            <a:pPr algn="ctr" fontAlgn="base"/>
            <a:r>
              <a:rPr lang="hr-HR" sz="2400" dirty="0">
                <a:solidFill>
                  <a:schemeClr val="bg1"/>
                </a:solidFill>
              </a:rPr>
              <a:t>On se fizički kopira na te servere. </a:t>
            </a:r>
            <a:br>
              <a:rPr lang="hr-HR" sz="2400" dirty="0">
                <a:solidFill>
                  <a:schemeClr val="bg1"/>
                </a:solidFill>
              </a:rPr>
            </a:br>
            <a:r>
              <a:rPr lang="hr-HR" sz="2400" dirty="0">
                <a:solidFill>
                  <a:schemeClr val="bg1"/>
                </a:solidFill>
              </a:rPr>
              <a:t> </a:t>
            </a:r>
          </a:p>
          <a:p>
            <a:pPr algn="ctr" fontAlgn="base"/>
            <a:r>
              <a:rPr lang="hr-HR" sz="2400" b="1" dirty="0">
                <a:solidFill>
                  <a:schemeClr val="tx2">
                    <a:lumMod val="25000"/>
                    <a:lumOff val="75000"/>
                  </a:schemeClr>
                </a:solidFill>
              </a:rPr>
              <a:t>Neuništivost</a:t>
            </a:r>
            <a:r>
              <a:rPr lang="hr-HR" sz="2400" b="1" dirty="0">
                <a:solidFill>
                  <a:schemeClr val="bg1"/>
                </a:solidFill>
              </a:rPr>
              <a:t>:</a:t>
            </a:r>
            <a:r>
              <a:rPr lang="hr-HR" sz="2400" dirty="0">
                <a:solidFill>
                  <a:schemeClr val="bg1"/>
                </a:solidFill>
              </a:rPr>
              <a:t> Ako vam laptop padne u vodu, ako izgubite mobitel ili se školsko računalo pokvari – vaš referat je siguran. Ništa se ne gubi. </a:t>
            </a:r>
            <a:br>
              <a:rPr lang="hr-HR" sz="2400" dirty="0">
                <a:solidFill>
                  <a:schemeClr val="bg1"/>
                </a:solidFill>
              </a:rPr>
            </a:br>
            <a:r>
              <a:rPr lang="hr-HR" sz="2400" dirty="0">
                <a:solidFill>
                  <a:schemeClr val="bg1"/>
                </a:solidFill>
              </a:rPr>
              <a:t> </a:t>
            </a:r>
          </a:p>
          <a:p>
            <a:pPr algn="ctr" fontAlgn="base"/>
            <a:r>
              <a:rPr lang="hr-HR" sz="2400" b="1" dirty="0">
                <a:solidFill>
                  <a:schemeClr val="tx2">
                    <a:lumMod val="25000"/>
                    <a:lumOff val="75000"/>
                  </a:schemeClr>
                </a:solidFill>
              </a:rPr>
              <a:t>Sveprisutnost</a:t>
            </a:r>
            <a:r>
              <a:rPr lang="hr-HR" sz="2400" b="1" dirty="0">
                <a:solidFill>
                  <a:schemeClr val="bg1"/>
                </a:solidFill>
              </a:rPr>
              <a:t>:</a:t>
            </a:r>
            <a:r>
              <a:rPr lang="hr-HR" sz="2400" dirty="0">
                <a:solidFill>
                  <a:schemeClr val="bg1"/>
                </a:solidFill>
              </a:rPr>
              <a:t> Svojoj zadaći pristupate s bilo kojeg uređaja na planetu koji ima internet. Možete započeti zadaću u školi, nastaviti u autobusu na mobitelu i završiti kod kuće na laptopu. </a:t>
            </a:r>
          </a:p>
        </p:txBody>
      </p:sp>
    </p:spTree>
    <p:extLst>
      <p:ext uri="{BB962C8B-B14F-4D97-AF65-F5344CB8AC3E}">
        <p14:creationId xmlns:p14="http://schemas.microsoft.com/office/powerpoint/2010/main" val="310363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a:extLst>
              <a:ext uri="{FF2B5EF4-FFF2-40B4-BE49-F238E27FC236}">
                <a16:creationId xmlns:a16="http://schemas.microsoft.com/office/drawing/2014/main" id="{AE9109FA-176D-8F07-AD9A-A486DE04F800}"/>
              </a:ext>
            </a:extLst>
          </p:cNvPr>
          <p:cNvPicPr>
            <a:picLocks noChangeAspect="1"/>
          </p:cNvPicPr>
          <p:nvPr/>
        </p:nvPicPr>
        <p:blipFill>
          <a:blip r:embed="rId2"/>
          <a:srcRect b="19"/>
          <a:stretch>
            <a:fillRect/>
          </a:stretch>
        </p:blipFill>
        <p:spPr>
          <a:xfrm>
            <a:off x="20" y="1282"/>
            <a:ext cx="12191980" cy="6856718"/>
          </a:xfrm>
          <a:prstGeom prst="rect">
            <a:avLst/>
          </a:prstGeom>
        </p:spPr>
      </p:pic>
      <p:pic>
        <p:nvPicPr>
          <p:cNvPr id="4" name="Slika 3">
            <a:extLst>
              <a:ext uri="{FF2B5EF4-FFF2-40B4-BE49-F238E27FC236}">
                <a16:creationId xmlns:a16="http://schemas.microsoft.com/office/drawing/2014/main" id="{28D1B457-F985-5582-2DAE-C8FCB4D97287}"/>
              </a:ext>
            </a:extLst>
          </p:cNvPr>
          <p:cNvPicPr>
            <a:picLocks noChangeAspect="1"/>
          </p:cNvPicPr>
          <p:nvPr/>
        </p:nvPicPr>
        <p:blipFill>
          <a:blip r:embed="rId3"/>
          <a:srcRect l="766" t="3592" r="5524"/>
          <a:stretch>
            <a:fillRect/>
          </a:stretch>
        </p:blipFill>
        <p:spPr>
          <a:xfrm>
            <a:off x="1276140" y="753627"/>
            <a:ext cx="9003324" cy="5261004"/>
          </a:xfrm>
          <a:prstGeom prst="rect">
            <a:avLst/>
          </a:prstGeom>
          <a:ln>
            <a:noFill/>
          </a:ln>
        </p:spPr>
      </p:pic>
    </p:spTree>
    <p:extLst>
      <p:ext uri="{BB962C8B-B14F-4D97-AF65-F5344CB8AC3E}">
        <p14:creationId xmlns:p14="http://schemas.microsoft.com/office/powerpoint/2010/main" val="11541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a:extLst>
              <a:ext uri="{FF2B5EF4-FFF2-40B4-BE49-F238E27FC236}">
                <a16:creationId xmlns:a16="http://schemas.microsoft.com/office/drawing/2014/main" id="{79E1328D-5B80-3F19-17AC-822840164519}"/>
              </a:ext>
            </a:extLst>
          </p:cNvPr>
          <p:cNvPicPr>
            <a:picLocks noChangeAspect="1"/>
          </p:cNvPicPr>
          <p:nvPr/>
        </p:nvPicPr>
        <p:blipFill>
          <a:blip r:embed="rId2"/>
          <a:srcRect r="425" b="-1"/>
          <a:stretch>
            <a:fillRect/>
          </a:stretch>
        </p:blipFill>
        <p:spPr>
          <a:xfrm>
            <a:off x="20" y="1282"/>
            <a:ext cx="12191980" cy="6856718"/>
          </a:xfrm>
          <a:prstGeom prst="rect">
            <a:avLst/>
          </a:prstGeom>
        </p:spPr>
      </p:pic>
      <p:pic>
        <p:nvPicPr>
          <p:cNvPr id="4" name="Slika 3">
            <a:extLst>
              <a:ext uri="{FF2B5EF4-FFF2-40B4-BE49-F238E27FC236}">
                <a16:creationId xmlns:a16="http://schemas.microsoft.com/office/drawing/2014/main" id="{D61F0F4A-55F9-86C4-0650-BFC7CA3B1F32}"/>
              </a:ext>
            </a:extLst>
          </p:cNvPr>
          <p:cNvPicPr>
            <a:picLocks noChangeAspect="1"/>
          </p:cNvPicPr>
          <p:nvPr/>
        </p:nvPicPr>
        <p:blipFill>
          <a:blip r:embed="rId3"/>
          <a:srcRect l="1633" r="5461"/>
          <a:stretch>
            <a:fillRect/>
          </a:stretch>
        </p:blipFill>
        <p:spPr>
          <a:xfrm>
            <a:off x="1145512" y="1154811"/>
            <a:ext cx="10098594" cy="4864152"/>
          </a:xfrm>
          <a:prstGeom prst="rect">
            <a:avLst/>
          </a:prstGeom>
          <a:ln>
            <a:noFill/>
          </a:ln>
        </p:spPr>
      </p:pic>
    </p:spTree>
    <p:extLst>
      <p:ext uri="{BB962C8B-B14F-4D97-AF65-F5344CB8AC3E}">
        <p14:creationId xmlns:p14="http://schemas.microsoft.com/office/powerpoint/2010/main" val="386695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a:extLst>
              <a:ext uri="{FF2B5EF4-FFF2-40B4-BE49-F238E27FC236}">
                <a16:creationId xmlns:a16="http://schemas.microsoft.com/office/drawing/2014/main" id="{4C0D57D0-2BC3-16C8-751F-C4A13161BCBA}"/>
              </a:ext>
            </a:extLst>
          </p:cNvPr>
          <p:cNvPicPr>
            <a:picLocks noChangeAspect="1"/>
          </p:cNvPicPr>
          <p:nvPr/>
        </p:nvPicPr>
        <p:blipFill>
          <a:blip r:embed="rId2"/>
          <a:srcRect b="19"/>
          <a:stretch>
            <a:fillRect/>
          </a:stretch>
        </p:blipFill>
        <p:spPr>
          <a:xfrm>
            <a:off x="20" y="1282"/>
            <a:ext cx="12191980" cy="6856718"/>
          </a:xfrm>
          <a:prstGeom prst="rect">
            <a:avLst/>
          </a:prstGeom>
        </p:spPr>
      </p:pic>
      <p:pic>
        <p:nvPicPr>
          <p:cNvPr id="4" name="Slika 3">
            <a:extLst>
              <a:ext uri="{FF2B5EF4-FFF2-40B4-BE49-F238E27FC236}">
                <a16:creationId xmlns:a16="http://schemas.microsoft.com/office/drawing/2014/main" id="{0B37B336-1EA5-CD25-0EE5-C01AC914DADF}"/>
              </a:ext>
            </a:extLst>
          </p:cNvPr>
          <p:cNvPicPr>
            <a:picLocks noChangeAspect="1"/>
          </p:cNvPicPr>
          <p:nvPr/>
        </p:nvPicPr>
        <p:blipFill>
          <a:blip r:embed="rId3"/>
          <a:srcRect b="45352"/>
          <a:stretch>
            <a:fillRect/>
          </a:stretch>
        </p:blipFill>
        <p:spPr>
          <a:xfrm>
            <a:off x="1286189" y="1300400"/>
            <a:ext cx="9987397" cy="4257199"/>
          </a:xfrm>
          <a:prstGeom prst="rect">
            <a:avLst/>
          </a:prstGeom>
          <a:ln>
            <a:noFill/>
          </a:ln>
        </p:spPr>
      </p:pic>
      <p:pic>
        <p:nvPicPr>
          <p:cNvPr id="6" name="Slika 5">
            <a:extLst>
              <a:ext uri="{FF2B5EF4-FFF2-40B4-BE49-F238E27FC236}">
                <a16:creationId xmlns:a16="http://schemas.microsoft.com/office/drawing/2014/main" id="{DE6B4D70-7631-C808-87CA-1626B5394BE5}"/>
              </a:ext>
            </a:extLst>
          </p:cNvPr>
          <p:cNvPicPr>
            <a:picLocks noChangeAspect="1"/>
          </p:cNvPicPr>
          <p:nvPr/>
        </p:nvPicPr>
        <p:blipFill>
          <a:blip r:embed="rId4"/>
          <a:stretch>
            <a:fillRect/>
          </a:stretch>
        </p:blipFill>
        <p:spPr>
          <a:xfrm>
            <a:off x="635180" y="5402915"/>
            <a:ext cx="933580" cy="895475"/>
          </a:xfrm>
          <a:prstGeom prst="rect">
            <a:avLst/>
          </a:prstGeom>
        </p:spPr>
      </p:pic>
      <p:pic>
        <p:nvPicPr>
          <p:cNvPr id="9" name="Slika 8">
            <a:extLst>
              <a:ext uri="{FF2B5EF4-FFF2-40B4-BE49-F238E27FC236}">
                <a16:creationId xmlns:a16="http://schemas.microsoft.com/office/drawing/2014/main" id="{13A17E6E-BA5E-DD6F-4284-6188F589E8CF}"/>
              </a:ext>
            </a:extLst>
          </p:cNvPr>
          <p:cNvPicPr>
            <a:picLocks noChangeAspect="1"/>
          </p:cNvPicPr>
          <p:nvPr/>
        </p:nvPicPr>
        <p:blipFill>
          <a:blip r:embed="rId5"/>
          <a:stretch>
            <a:fillRect/>
          </a:stretch>
        </p:blipFill>
        <p:spPr>
          <a:xfrm>
            <a:off x="345853" y="3948645"/>
            <a:ext cx="485843" cy="628738"/>
          </a:xfrm>
          <a:prstGeom prst="rect">
            <a:avLst/>
          </a:prstGeom>
        </p:spPr>
      </p:pic>
      <p:pic>
        <p:nvPicPr>
          <p:cNvPr id="11" name="Slika 10">
            <a:extLst>
              <a:ext uri="{FF2B5EF4-FFF2-40B4-BE49-F238E27FC236}">
                <a16:creationId xmlns:a16="http://schemas.microsoft.com/office/drawing/2014/main" id="{CAA800A1-A762-5CD4-F6EE-593A2F27169E}"/>
              </a:ext>
            </a:extLst>
          </p:cNvPr>
          <p:cNvPicPr>
            <a:picLocks noChangeAspect="1"/>
          </p:cNvPicPr>
          <p:nvPr/>
        </p:nvPicPr>
        <p:blipFill>
          <a:blip r:embed="rId5"/>
          <a:stretch>
            <a:fillRect/>
          </a:stretch>
        </p:blipFill>
        <p:spPr>
          <a:xfrm>
            <a:off x="7832603" y="559609"/>
            <a:ext cx="485843" cy="628738"/>
          </a:xfrm>
          <a:prstGeom prst="rect">
            <a:avLst/>
          </a:prstGeom>
        </p:spPr>
      </p:pic>
    </p:spTree>
    <p:extLst>
      <p:ext uri="{BB962C8B-B14F-4D97-AF65-F5344CB8AC3E}">
        <p14:creationId xmlns:p14="http://schemas.microsoft.com/office/powerpoint/2010/main" val="166828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a:extLst>
              <a:ext uri="{FF2B5EF4-FFF2-40B4-BE49-F238E27FC236}">
                <a16:creationId xmlns:a16="http://schemas.microsoft.com/office/drawing/2014/main" id="{DD762634-D7CB-7A49-510C-5D8C3573FA1F}"/>
              </a:ext>
            </a:extLst>
          </p:cNvPr>
          <p:cNvPicPr>
            <a:picLocks noChangeAspect="1"/>
          </p:cNvPicPr>
          <p:nvPr/>
        </p:nvPicPr>
        <p:blipFill>
          <a:blip r:embed="rId2"/>
          <a:srcRect t="19"/>
          <a:stretch>
            <a:fillRect/>
          </a:stretch>
        </p:blipFill>
        <p:spPr>
          <a:xfrm>
            <a:off x="-1504" y="1282"/>
            <a:ext cx="12191980" cy="6856718"/>
          </a:xfrm>
          <a:prstGeom prst="rect">
            <a:avLst/>
          </a:prstGeom>
        </p:spPr>
      </p:pic>
      <p:pic>
        <p:nvPicPr>
          <p:cNvPr id="6" name="Slika 5">
            <a:extLst>
              <a:ext uri="{FF2B5EF4-FFF2-40B4-BE49-F238E27FC236}">
                <a16:creationId xmlns:a16="http://schemas.microsoft.com/office/drawing/2014/main" id="{2E332F25-DF67-6E32-358E-8682FDFFC550}"/>
              </a:ext>
            </a:extLst>
          </p:cNvPr>
          <p:cNvPicPr>
            <a:picLocks noChangeAspect="1"/>
          </p:cNvPicPr>
          <p:nvPr/>
        </p:nvPicPr>
        <p:blipFill>
          <a:blip r:embed="rId3"/>
          <a:srcRect l="6078" t="54648" r="5633" b="3894"/>
          <a:stretch>
            <a:fillRect/>
          </a:stretch>
        </p:blipFill>
        <p:spPr>
          <a:xfrm>
            <a:off x="1205803" y="1710731"/>
            <a:ext cx="9382785" cy="3436537"/>
          </a:xfrm>
          <a:prstGeom prst="rect">
            <a:avLst/>
          </a:prstGeom>
          <a:ln>
            <a:noFill/>
          </a:ln>
        </p:spPr>
      </p:pic>
      <p:pic>
        <p:nvPicPr>
          <p:cNvPr id="7" name="Slika 6">
            <a:extLst>
              <a:ext uri="{FF2B5EF4-FFF2-40B4-BE49-F238E27FC236}">
                <a16:creationId xmlns:a16="http://schemas.microsoft.com/office/drawing/2014/main" id="{3F6ACFEA-424B-58DA-FF59-564423731B74}"/>
              </a:ext>
            </a:extLst>
          </p:cNvPr>
          <p:cNvPicPr>
            <a:picLocks noChangeAspect="1"/>
          </p:cNvPicPr>
          <p:nvPr/>
        </p:nvPicPr>
        <p:blipFill>
          <a:blip r:embed="rId4"/>
          <a:stretch>
            <a:fillRect/>
          </a:stretch>
        </p:blipFill>
        <p:spPr>
          <a:xfrm>
            <a:off x="2644851" y="549562"/>
            <a:ext cx="933580" cy="895475"/>
          </a:xfrm>
          <a:prstGeom prst="rect">
            <a:avLst/>
          </a:prstGeom>
        </p:spPr>
      </p:pic>
      <p:pic>
        <p:nvPicPr>
          <p:cNvPr id="8" name="Slika 7">
            <a:extLst>
              <a:ext uri="{FF2B5EF4-FFF2-40B4-BE49-F238E27FC236}">
                <a16:creationId xmlns:a16="http://schemas.microsoft.com/office/drawing/2014/main" id="{681AA43E-F6C0-7A22-5D3E-8EE6AFAF290B}"/>
              </a:ext>
            </a:extLst>
          </p:cNvPr>
          <p:cNvPicPr>
            <a:picLocks noChangeAspect="1"/>
          </p:cNvPicPr>
          <p:nvPr/>
        </p:nvPicPr>
        <p:blipFill>
          <a:blip r:embed="rId5"/>
          <a:stretch>
            <a:fillRect/>
          </a:stretch>
        </p:blipFill>
        <p:spPr>
          <a:xfrm>
            <a:off x="4494298" y="997299"/>
            <a:ext cx="485843" cy="628738"/>
          </a:xfrm>
          <a:prstGeom prst="rect">
            <a:avLst/>
          </a:prstGeom>
        </p:spPr>
      </p:pic>
      <p:pic>
        <p:nvPicPr>
          <p:cNvPr id="9" name="Slika 8">
            <a:extLst>
              <a:ext uri="{FF2B5EF4-FFF2-40B4-BE49-F238E27FC236}">
                <a16:creationId xmlns:a16="http://schemas.microsoft.com/office/drawing/2014/main" id="{AB236358-CCDE-334C-0CF9-DD30773127D1}"/>
              </a:ext>
            </a:extLst>
          </p:cNvPr>
          <p:cNvPicPr>
            <a:picLocks noChangeAspect="1"/>
          </p:cNvPicPr>
          <p:nvPr/>
        </p:nvPicPr>
        <p:blipFill>
          <a:blip r:embed="rId5"/>
          <a:stretch>
            <a:fillRect/>
          </a:stretch>
        </p:blipFill>
        <p:spPr>
          <a:xfrm>
            <a:off x="9198450" y="5231962"/>
            <a:ext cx="485843" cy="628738"/>
          </a:xfrm>
          <a:prstGeom prst="rect">
            <a:avLst/>
          </a:prstGeom>
        </p:spPr>
      </p:pic>
    </p:spTree>
    <p:extLst>
      <p:ext uri="{BB962C8B-B14F-4D97-AF65-F5344CB8AC3E}">
        <p14:creationId xmlns:p14="http://schemas.microsoft.com/office/powerpoint/2010/main" val="40756763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368</Words>
  <Application>Microsoft Office PowerPoint</Application>
  <PresentationFormat>Široki zaslon</PresentationFormat>
  <Paragraphs>21</Paragraphs>
  <Slides>19</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19</vt:i4>
      </vt:variant>
    </vt:vector>
  </HeadingPairs>
  <TitlesOfParts>
    <vt:vector size="27" baseType="lpstr">
      <vt:lpstr>Abadi ExtraLight</vt:lpstr>
      <vt:lpstr>Alasassy Caps</vt:lpstr>
      <vt:lpstr>Amasis MT Pro</vt:lpstr>
      <vt:lpstr>Amasis MT Pro Black</vt:lpstr>
      <vt:lpstr>Aptos</vt:lpstr>
      <vt:lpstr>Aptos Display</vt:lpstr>
      <vt:lpstr>Arial</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Andrijana Pahljina</dc:creator>
  <cp:lastModifiedBy>Andrijana Pahljina</cp:lastModifiedBy>
  <cp:revision>1</cp:revision>
  <dcterms:created xsi:type="dcterms:W3CDTF">2025-11-25T21:20:44Z</dcterms:created>
  <dcterms:modified xsi:type="dcterms:W3CDTF">2025-11-25T23:24:02Z</dcterms:modified>
</cp:coreProperties>
</file>